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95" r:id="rId2"/>
    <p:sldId id="342" r:id="rId3"/>
    <p:sldId id="343" r:id="rId4"/>
    <p:sldId id="344" r:id="rId5"/>
    <p:sldId id="345" r:id="rId6"/>
    <p:sldId id="346" r:id="rId7"/>
    <p:sldId id="347" r:id="rId8"/>
    <p:sldId id="348" r:id="rId9"/>
    <p:sldId id="349" r:id="rId10"/>
    <p:sldId id="350" r:id="rId11"/>
    <p:sldId id="351" r:id="rId12"/>
    <p:sldId id="352" r:id="rId13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011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0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532" y="0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B99388DC-2004-45DD-9524-FD98B259FF2D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716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532" y="9428716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7308543E-81B9-43BF-858E-16FA4BE30A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65793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3B922EDF-0029-4444-80A2-4AE2339A60F6}" type="datetimeFigureOut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14" tIns="45807" rIns="91614" bIns="4580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614" tIns="45807" rIns="91614" bIns="4580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866FE33F-FACC-4338-9703-7C409270D5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7620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DC48E71-E9DE-5A49-9047-B8E24E9ED8D1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2167165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74E2B77-ED35-E14F-9A0C-72CB58ED9978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618830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F14A88C-2E39-F64E-A237-125EC5381FA8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1306543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8E7BDF8-76F7-B447-A55B-5E2C894D102C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>
            <a:lvl1pPr>
              <a:defRPr sz="2800"/>
            </a:lvl1pPr>
          </a:lstStyle>
          <a:p>
            <a:fld id="{7936050E-9D33-427A-BD3B-7D55570C82A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399112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611C86D-073B-EB4D-A4E9-96A4B8EA286B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845539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DD85D87-0618-534A-B57E-79FB6A839F4F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941364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0980A5E-B186-D444-86BE-21B7F938D3EE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586371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6E1BDE-979D-4940-AD23-130244A80224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913090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2EEA8F2-868B-DD4D-A564-9D4371952C5F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092564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4CFFB06-5052-0B47-A0CF-0007F919F8A2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29808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C56039-6992-0E4E-B528-208265C86A71}" type="datetime1">
              <a:rPr kumimoji="1" lang="ja-JP" altLang="en-US" smtClean="0"/>
              <a:t>2017/9/26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071913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63984"/>
            <a:ext cx="91440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altLang="ja-JP" dirty="0" err="1" smtClean="0">
                <a:latin typeface="Century" panose="02040604050505020304" pitchFamily="18" charset="0"/>
                <a:ea typeface="Meiryo UI" panose="020B0604030504040204" pitchFamily="50" charset="-128"/>
              </a:rPr>
              <a:t>copyright©INAGAKI</a:t>
            </a:r>
            <a:r>
              <a:rPr lang="en-US" altLang="ja-JP" dirty="0" smtClean="0">
                <a:latin typeface="Century" panose="02040604050505020304" pitchFamily="18" charset="0"/>
                <a:ea typeface="Meiryo UI" panose="020B0604030504040204" pitchFamily="50" charset="-128"/>
              </a:rPr>
              <a:t> Shunsuke, IMADO Tamami All Rights Reserved</a:t>
            </a:r>
            <a:endParaRPr lang="ja-JP" altLang="en-US" dirty="0" smtClean="0">
              <a:latin typeface="Century" panose="02040604050505020304" pitchFamily="18" charset="0"/>
              <a:ea typeface="Meiryo UI" panose="020B060403050404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6398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7936050E-9D33-427A-BD3B-7D55570C82A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6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25100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動画</a:t>
            </a:r>
            <a:r>
              <a:rPr kumimoji="1" lang="ja-JP" altLang="en-US" sz="2400" spc="-360" dirty="0" smtClean="0">
                <a:latin typeface="+mj-ea"/>
              </a:rPr>
              <a:t>サイトで気をつけること</a:t>
            </a:r>
            <a:endParaRPr kumimoji="1" lang="ja-JP" altLang="en-US" sz="2400" spc="-360" dirty="0">
              <a:latin typeface="+mj-ea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4000" dirty="0">
                <a:latin typeface="+mn-ea"/>
              </a:rPr>
              <a:t>どう</a:t>
            </a:r>
            <a:r>
              <a:rPr lang="ja-JP" altLang="en-US" sz="4000" dirty="0" err="1">
                <a:latin typeface="+mn-ea"/>
              </a:rPr>
              <a:t>が</a:t>
            </a:r>
            <a:r>
              <a:rPr lang="ja-JP" altLang="en-US" sz="4000" dirty="0">
                <a:latin typeface="+mn-ea"/>
              </a:rPr>
              <a:t>サイトを見る時</a:t>
            </a:r>
            <a:br>
              <a:rPr lang="ja-JP" altLang="en-US" sz="4000" dirty="0">
                <a:latin typeface="+mn-ea"/>
              </a:rPr>
            </a:br>
            <a:r>
              <a:rPr lang="ja-JP" altLang="en-US" sz="4000" dirty="0">
                <a:latin typeface="+mn-ea"/>
              </a:rPr>
              <a:t>気をつけること</a:t>
            </a:r>
            <a:r>
              <a:rPr lang="ja-JP" altLang="en-US" sz="4000" dirty="0" smtClean="0">
                <a:latin typeface="+mn-ea"/>
              </a:rPr>
              <a:t>をかんがえよう。</a:t>
            </a:r>
            <a:endParaRPr lang="en-US" altLang="ja-JP" sz="4000" dirty="0" smtClean="0">
              <a:latin typeface="+mn-ea"/>
            </a:endParaRPr>
          </a:p>
          <a:p>
            <a:pPr marL="0" indent="0" algn="ctr">
              <a:buNone/>
            </a:pPr>
            <a:endParaRPr lang="en-US" altLang="ja-JP" sz="3200" dirty="0">
              <a:latin typeface="+mn-ea"/>
            </a:endParaRPr>
          </a:p>
          <a:p>
            <a:pPr marL="0" indent="0" algn="ctr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6" name="図 5" descr="m_正面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6267" y="3693463"/>
            <a:ext cx="1433524" cy="2600076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7373964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4000" dirty="0" smtClean="0">
                <a:latin typeface="+mn-ea"/>
              </a:rPr>
              <a:t>こまったら話そう。</a:t>
            </a:r>
            <a:endParaRPr lang="en-US" altLang="ja-JP" sz="4000" dirty="0" smtClean="0">
              <a:latin typeface="+mn-ea"/>
            </a:endParaRPr>
          </a:p>
          <a:p>
            <a:pPr marL="0" indent="0" algn="ctr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角丸四角形吹き出し 3"/>
          <p:cNvSpPr/>
          <p:nvPr/>
        </p:nvSpPr>
        <p:spPr>
          <a:xfrm>
            <a:off x="654424" y="2952143"/>
            <a:ext cx="2537012" cy="1169059"/>
          </a:xfrm>
          <a:prstGeom prst="wedgeRoundRectCallout">
            <a:avLst>
              <a:gd name="adj1" fmla="val 38252"/>
              <a:gd name="adj2" fmla="val 76476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solidFill>
                  <a:srgbClr val="C00000"/>
                </a:solidFill>
                <a:latin typeface="+mn-ea"/>
              </a:rPr>
              <a:t>家ぞく</a:t>
            </a:r>
            <a:endParaRPr kumimoji="1" lang="ja-JP" altLang="en-US" sz="3600" b="1" dirty="0">
              <a:solidFill>
                <a:srgbClr val="C00000"/>
              </a:solidFill>
              <a:latin typeface="+mn-ea"/>
            </a:endParaRPr>
          </a:p>
        </p:txBody>
      </p:sp>
      <p:pic>
        <p:nvPicPr>
          <p:cNvPr id="9" name="図 8" descr="m_正面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0467" y="2952143"/>
            <a:ext cx="1825124" cy="3310348"/>
          </a:xfrm>
          <a:prstGeom prst="rect">
            <a:avLst/>
          </a:prstGeom>
          <a:ln>
            <a:noFill/>
          </a:ln>
          <a:effectLst/>
        </p:spPr>
      </p:pic>
      <p:sp>
        <p:nvSpPr>
          <p:cNvPr id="10" name="角丸四角形吹き出し 9"/>
          <p:cNvSpPr/>
          <p:nvPr/>
        </p:nvSpPr>
        <p:spPr>
          <a:xfrm>
            <a:off x="5844988" y="2952142"/>
            <a:ext cx="2537012" cy="1169059"/>
          </a:xfrm>
          <a:prstGeom prst="wedgeRoundRectCallout">
            <a:avLst>
              <a:gd name="adj1" fmla="val -51501"/>
              <a:gd name="adj2" fmla="val 92579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b="1" dirty="0">
                <a:solidFill>
                  <a:srgbClr val="C00000"/>
                </a:solidFill>
                <a:latin typeface="+mn-ea"/>
              </a:rPr>
              <a:t>先生</a:t>
            </a:r>
            <a:endParaRPr kumimoji="1" lang="ja-JP" altLang="en-US" sz="3600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1" name="タイトル 1"/>
          <p:cNvSpPr>
            <a:spLocks noGrp="1"/>
          </p:cNvSpPr>
          <p:nvPr>
            <p:ph type="title"/>
          </p:nvPr>
        </p:nvSpPr>
        <p:spPr>
          <a:xfrm>
            <a:off x="242046" y="25100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動画</a:t>
            </a:r>
            <a:r>
              <a:rPr kumimoji="1" lang="ja-JP" altLang="en-US" sz="2400" spc="-360" dirty="0" smtClean="0">
                <a:latin typeface="+mj-ea"/>
              </a:rPr>
              <a:t>サイトで気をつけること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7571047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4000" dirty="0">
                <a:latin typeface="+mn-ea"/>
              </a:rPr>
              <a:t>今日の学しゅうをふりかえって</a:t>
            </a:r>
            <a:br>
              <a:rPr lang="ja-JP" altLang="en-US" sz="4000" dirty="0">
                <a:latin typeface="+mn-ea"/>
              </a:rPr>
            </a:br>
            <a:r>
              <a:rPr lang="ja-JP" altLang="en-US" sz="4000" dirty="0">
                <a:latin typeface="+mn-ea"/>
              </a:rPr>
              <a:t>気をつけたいことを</a:t>
            </a:r>
            <a:r>
              <a:rPr lang="ja-JP" altLang="en-US" sz="4000" dirty="0" smtClean="0">
                <a:latin typeface="+mn-ea"/>
              </a:rPr>
              <a:t>書きましょう。</a:t>
            </a:r>
            <a:endParaRPr lang="en-US" altLang="ja-JP" sz="4000" dirty="0">
              <a:latin typeface="+mn-ea"/>
            </a:endParaRPr>
          </a:p>
          <a:p>
            <a:pPr marL="0" indent="0" algn="ctr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1" name="コンテンツ プレースホルダー 5" descr="m_勉強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148" r="-21148"/>
          <a:stretch>
            <a:fillRect/>
          </a:stretch>
        </p:blipFill>
        <p:spPr>
          <a:xfrm>
            <a:off x="2027806" y="3285099"/>
            <a:ext cx="5070445" cy="2948957"/>
          </a:xfrm>
          <a:prstGeom prst="rect">
            <a:avLst/>
          </a:prstGeom>
        </p:spPr>
      </p:pic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242046" y="25100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動画</a:t>
            </a:r>
            <a:r>
              <a:rPr kumimoji="1" lang="ja-JP" altLang="en-US" sz="2400" spc="-360" dirty="0" smtClean="0">
                <a:latin typeface="+mj-ea"/>
              </a:rPr>
              <a:t>サイトで気をつけること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4791102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0988" y="1272988"/>
            <a:ext cx="8059272" cy="502023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4000" smtClean="0">
                <a:latin typeface="+mn-ea"/>
              </a:rPr>
              <a:t>家ぞくの</a:t>
            </a:r>
            <a:r>
              <a:rPr lang="ja-JP" altLang="en-US" sz="4000" dirty="0">
                <a:latin typeface="+mn-ea"/>
              </a:rPr>
              <a:t>人</a:t>
            </a:r>
            <a:r>
              <a:rPr lang="ja-JP" altLang="en-US" sz="4000" dirty="0" smtClean="0">
                <a:latin typeface="+mn-ea"/>
              </a:rPr>
              <a:t>に 学</a:t>
            </a:r>
            <a:r>
              <a:rPr lang="ja-JP" altLang="en-US" sz="4000" dirty="0">
                <a:latin typeface="+mn-ea"/>
              </a:rPr>
              <a:t>しゅうしたこと</a:t>
            </a:r>
            <a:r>
              <a:rPr lang="ja-JP" altLang="en-US" sz="4000" dirty="0" smtClean="0">
                <a:latin typeface="+mn-ea"/>
              </a:rPr>
              <a:t>を</a:t>
            </a:r>
            <a:endParaRPr lang="en-US" altLang="ja-JP" sz="4000" dirty="0">
              <a:latin typeface="+mn-ea"/>
            </a:endParaRPr>
          </a:p>
          <a:p>
            <a:pPr marL="0" indent="0" algn="ctr">
              <a:buNone/>
            </a:pPr>
            <a:r>
              <a:rPr lang="ja-JP" altLang="en-US" sz="4000" dirty="0" smtClean="0">
                <a:latin typeface="+mn-ea"/>
              </a:rPr>
              <a:t>話し、やくそく</a:t>
            </a:r>
            <a:r>
              <a:rPr lang="ja-JP" altLang="en-US" sz="4000" dirty="0">
                <a:latin typeface="+mn-ea"/>
              </a:rPr>
              <a:t>を</a:t>
            </a:r>
            <a:r>
              <a:rPr lang="ja-JP" altLang="en-US" sz="4000" dirty="0" smtClean="0">
                <a:latin typeface="+mn-ea"/>
              </a:rPr>
              <a:t>きめよう。</a:t>
            </a:r>
            <a:endParaRPr lang="en-US" altLang="ja-JP" sz="4000" dirty="0" smtClean="0">
              <a:latin typeface="+mn-ea"/>
            </a:endParaRPr>
          </a:p>
          <a:p>
            <a:pPr marL="0" indent="0" algn="ctr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0" name="図 9" descr="m_正面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6267" y="3693463"/>
            <a:ext cx="1433524" cy="2600076"/>
          </a:xfrm>
          <a:prstGeom prst="rect">
            <a:avLst/>
          </a:prstGeom>
          <a:ln>
            <a:noFill/>
          </a:ln>
          <a:effectLst/>
        </p:spPr>
      </p:pic>
      <p:sp>
        <p:nvSpPr>
          <p:cNvPr id="9" name="タイトル 1"/>
          <p:cNvSpPr txBox="1">
            <a:spLocks/>
          </p:cNvSpPr>
          <p:nvPr/>
        </p:nvSpPr>
        <p:spPr>
          <a:xfrm>
            <a:off x="242046" y="251002"/>
            <a:ext cx="8633013" cy="735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SzPct val="120000"/>
            </a:pPr>
            <a:r>
              <a:rPr lang="ja-JP" altLang="en-US" sz="2400" spc="-360" smtClean="0">
                <a:latin typeface="+mj-ea"/>
              </a:rPr>
              <a:t>動画サイトで気をつけること</a:t>
            </a:r>
            <a:endParaRPr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1244215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8654" y="1078615"/>
            <a:ext cx="8014448" cy="502023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4000" dirty="0">
                <a:latin typeface="+mn-ea"/>
              </a:rPr>
              <a:t>ミクシくん</a:t>
            </a:r>
            <a:r>
              <a:rPr lang="ja-JP" altLang="en-US" sz="4000" dirty="0" smtClean="0">
                <a:latin typeface="+mn-ea"/>
              </a:rPr>
              <a:t>は どう</a:t>
            </a:r>
            <a:r>
              <a:rPr lang="ja-JP" altLang="en-US" sz="4000" dirty="0" err="1">
                <a:latin typeface="+mn-ea"/>
              </a:rPr>
              <a:t>が</a:t>
            </a:r>
            <a:r>
              <a:rPr lang="ja-JP" altLang="en-US" sz="4000" dirty="0">
                <a:latin typeface="+mn-ea"/>
              </a:rPr>
              <a:t>サイトを</a:t>
            </a:r>
            <a:br>
              <a:rPr lang="ja-JP" altLang="en-US" sz="4000" dirty="0">
                <a:latin typeface="+mn-ea"/>
              </a:rPr>
            </a:br>
            <a:r>
              <a:rPr lang="ja-JP" altLang="en-US" sz="4000" dirty="0">
                <a:latin typeface="+mn-ea"/>
              </a:rPr>
              <a:t>　毎日見ています</a:t>
            </a:r>
            <a:r>
              <a:rPr lang="ja-JP" altLang="en-US" sz="4000" dirty="0" smtClean="0">
                <a:latin typeface="+mn-ea"/>
              </a:rPr>
              <a:t>が・・・</a:t>
            </a:r>
            <a:endParaRPr lang="en-US" altLang="ja-JP" sz="4000" dirty="0" smtClean="0">
              <a:latin typeface="+mn-ea"/>
            </a:endParaRPr>
          </a:p>
          <a:p>
            <a:pPr marL="0" indent="0" algn="ctr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9" name="図 8" descr="m_ゲーム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4717" y="3588733"/>
            <a:ext cx="1456623" cy="2305892"/>
          </a:xfrm>
          <a:prstGeom prst="rect">
            <a:avLst/>
          </a:prstGeom>
        </p:spPr>
      </p:pic>
      <p:pic>
        <p:nvPicPr>
          <p:cNvPr id="1026" name="Picture 2" descr="Y:\ICT開発課\1.対応中業務\302_情報モラル教育書籍\ＰＰスライド\ウェブ用日本標準作成版\モラル本スライド用イラスト\イラスト\お風呂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88" y="3525954"/>
            <a:ext cx="1931522" cy="158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Y:\ICT開発課\1.対応中業務\302_情報モラル教育書籍\ＰＰスライド\ウェブ用日本標準作成版\モラル本スライド用イラスト\イラスト\ノート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553" y="5309459"/>
            <a:ext cx="2473314" cy="1201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Y:\ICT開発課\1.対応中業務\302_情報モラル教育書籍\ＰＰスライド\ウェブ用日本標準作成版\モラル本スライド用イラスト\イラスト\時計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361" y="3588733"/>
            <a:ext cx="3031468" cy="2073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タイトル 1"/>
          <p:cNvSpPr txBox="1">
            <a:spLocks/>
          </p:cNvSpPr>
          <p:nvPr/>
        </p:nvSpPr>
        <p:spPr>
          <a:xfrm>
            <a:off x="242046" y="251002"/>
            <a:ext cx="8633013" cy="735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SzPct val="120000"/>
            </a:pPr>
            <a:r>
              <a:rPr lang="ja-JP" altLang="en-US" sz="2400" spc="-360" smtClean="0">
                <a:latin typeface="+mj-ea"/>
              </a:rPr>
              <a:t>動画サイトで気をつけること</a:t>
            </a:r>
            <a:endParaRPr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5870419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3600" dirty="0">
                <a:latin typeface="+mn-ea"/>
              </a:rPr>
              <a:t>朝はねむくておきられない</a:t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>しゅく</a:t>
            </a:r>
            <a:r>
              <a:rPr lang="ja-JP" altLang="en-US" sz="3600" dirty="0" err="1">
                <a:latin typeface="+mn-ea"/>
              </a:rPr>
              <a:t>だいを</a:t>
            </a:r>
            <a:r>
              <a:rPr lang="ja-JP" altLang="en-US" sz="3600" dirty="0">
                <a:latin typeface="+mn-ea"/>
              </a:rPr>
              <a:t>わすれること</a:t>
            </a:r>
            <a:r>
              <a:rPr lang="ja-JP" altLang="en-US" sz="3600" dirty="0" smtClean="0">
                <a:latin typeface="+mn-ea"/>
              </a:rPr>
              <a:t>も。</a:t>
            </a:r>
            <a:endParaRPr lang="en-US" altLang="ja-JP" sz="3600" dirty="0" smtClean="0">
              <a:latin typeface="+mn-ea"/>
            </a:endParaRPr>
          </a:p>
          <a:p>
            <a:pPr marL="0" indent="0" algn="ctr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6" name="図 5" descr="m_読書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6195" y="4329953"/>
            <a:ext cx="2504807" cy="1917119"/>
          </a:xfrm>
          <a:prstGeom prst="rect">
            <a:avLst/>
          </a:prstGeom>
        </p:spPr>
      </p:pic>
      <p:pic>
        <p:nvPicPr>
          <p:cNvPr id="10" name="図 9" descr="m_勉強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9886" y="4329953"/>
            <a:ext cx="2316519" cy="1917119"/>
          </a:xfrm>
          <a:prstGeom prst="rect">
            <a:avLst/>
          </a:prstGeom>
        </p:spPr>
      </p:pic>
      <p:sp>
        <p:nvSpPr>
          <p:cNvPr id="4" name="角丸四角形吹き出し 3"/>
          <p:cNvSpPr/>
          <p:nvPr/>
        </p:nvSpPr>
        <p:spPr>
          <a:xfrm>
            <a:off x="528911" y="2743200"/>
            <a:ext cx="2581842" cy="1443318"/>
          </a:xfrm>
          <a:prstGeom prst="wedgeRoundRectCallout">
            <a:avLst>
              <a:gd name="adj1" fmla="val -1703"/>
              <a:gd name="adj2" fmla="val 86458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rgbClr val="C00000"/>
                </a:solidFill>
                <a:latin typeface="+mn-ea"/>
              </a:rPr>
              <a:t>しまった、</a:t>
            </a:r>
            <a:endParaRPr kumimoji="1" lang="en-US" altLang="ja-JP" sz="2400" b="1" dirty="0" smtClean="0">
              <a:solidFill>
                <a:srgbClr val="C00000"/>
              </a:solidFill>
              <a:latin typeface="+mn-ea"/>
            </a:endParaRPr>
          </a:p>
          <a:p>
            <a:pPr algn="ctr"/>
            <a:r>
              <a:rPr kumimoji="1" lang="ja-JP" altLang="en-US" sz="2400" b="1" dirty="0" smtClean="0">
                <a:solidFill>
                  <a:srgbClr val="C00000"/>
                </a:solidFill>
                <a:latin typeface="+mn-ea"/>
              </a:rPr>
              <a:t>しゅくだい</a:t>
            </a:r>
            <a:endParaRPr kumimoji="1" lang="en-US" altLang="ja-JP" sz="2400" b="1" dirty="0" smtClean="0">
              <a:solidFill>
                <a:srgbClr val="C00000"/>
              </a:solidFill>
              <a:latin typeface="+mn-ea"/>
            </a:endParaRPr>
          </a:p>
          <a:p>
            <a:pPr algn="ctr"/>
            <a:r>
              <a:rPr kumimoji="1" lang="ja-JP" altLang="en-US" sz="2400" b="1" dirty="0" smtClean="0">
                <a:solidFill>
                  <a:srgbClr val="C00000"/>
                </a:solidFill>
                <a:latin typeface="+mn-ea"/>
              </a:rPr>
              <a:t>わすれちゃった</a:t>
            </a:r>
            <a:endParaRPr kumimoji="1" lang="ja-JP" altLang="en-US" sz="2400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1" name="角丸四角形吹き出し 10"/>
          <p:cNvSpPr/>
          <p:nvPr/>
        </p:nvSpPr>
        <p:spPr>
          <a:xfrm>
            <a:off x="5928145" y="2743200"/>
            <a:ext cx="2581842" cy="1443318"/>
          </a:xfrm>
          <a:prstGeom prst="wedgeRoundRectCallout">
            <a:avLst>
              <a:gd name="adj1" fmla="val 1422"/>
              <a:gd name="adj2" fmla="val 95775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rgbClr val="C00000"/>
                </a:solidFill>
                <a:latin typeface="+mn-ea"/>
              </a:rPr>
              <a:t>学校に</a:t>
            </a:r>
            <a:endParaRPr kumimoji="1" lang="en-US" altLang="ja-JP" sz="2400" b="1" dirty="0" smtClean="0">
              <a:solidFill>
                <a:srgbClr val="C00000"/>
              </a:solidFill>
              <a:latin typeface="+mn-ea"/>
            </a:endParaRPr>
          </a:p>
          <a:p>
            <a:pPr algn="ctr"/>
            <a:r>
              <a:rPr lang="ja-JP" altLang="en-US" sz="2400" b="1" dirty="0">
                <a:solidFill>
                  <a:srgbClr val="C00000"/>
                </a:solidFill>
                <a:latin typeface="+mn-ea"/>
              </a:rPr>
              <a:t>おくれちゃう</a:t>
            </a:r>
            <a:endParaRPr kumimoji="1" lang="ja-JP" altLang="en-US" sz="2400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9" name="タイトル 1"/>
          <p:cNvSpPr txBox="1">
            <a:spLocks/>
          </p:cNvSpPr>
          <p:nvPr/>
        </p:nvSpPr>
        <p:spPr>
          <a:xfrm>
            <a:off x="242046" y="251002"/>
            <a:ext cx="8633013" cy="735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SzPct val="120000"/>
            </a:pPr>
            <a:r>
              <a:rPr lang="ja-JP" altLang="en-US" sz="2400" spc="-360" smtClean="0">
                <a:latin typeface="+mj-ea"/>
              </a:rPr>
              <a:t>動画サイトで気をつけること</a:t>
            </a:r>
            <a:endParaRPr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293998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3600" dirty="0">
                <a:latin typeface="+mn-ea"/>
              </a:rPr>
              <a:t>ねる時間になって</a:t>
            </a:r>
            <a:r>
              <a:rPr lang="ja-JP" altLang="en-US" sz="3600" dirty="0" smtClean="0">
                <a:latin typeface="+mn-ea"/>
              </a:rPr>
              <a:t>も</a:t>
            </a:r>
            <a:endParaRPr lang="en-US" altLang="ja-JP" sz="3600" dirty="0" smtClean="0">
              <a:latin typeface="+mn-ea"/>
            </a:endParaRPr>
          </a:p>
          <a:p>
            <a:pPr marL="0" indent="0" algn="ctr">
              <a:buNone/>
            </a:pPr>
            <a:r>
              <a:rPr lang="ja-JP" altLang="en-US" sz="3600" dirty="0" smtClean="0">
                <a:latin typeface="+mn-ea"/>
              </a:rPr>
              <a:t>どう</a:t>
            </a:r>
            <a:r>
              <a:rPr lang="ja-JP" altLang="en-US" sz="3600" dirty="0" err="1">
                <a:latin typeface="+mn-ea"/>
              </a:rPr>
              <a:t>が</a:t>
            </a:r>
            <a:r>
              <a:rPr lang="ja-JP" altLang="en-US" sz="3600" dirty="0">
                <a:latin typeface="+mn-ea"/>
              </a:rPr>
              <a:t>サイトをやめられない</a:t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>ミクシくんの気もち</a:t>
            </a:r>
            <a:r>
              <a:rPr lang="ja-JP" altLang="en-US" sz="3600" dirty="0" smtClean="0">
                <a:latin typeface="+mn-ea"/>
              </a:rPr>
              <a:t>を 考えましょう。</a:t>
            </a:r>
            <a:endParaRPr lang="en-US" altLang="ja-JP" sz="3600" dirty="0" smtClean="0">
              <a:latin typeface="+mn-ea"/>
            </a:endParaRPr>
          </a:p>
          <a:p>
            <a:pPr marL="0" indent="0" algn="ctr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9" name="図 8" descr="m_ゲーム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670" y="3657290"/>
            <a:ext cx="1642458" cy="2600076"/>
          </a:xfrm>
          <a:prstGeom prst="rect">
            <a:avLst/>
          </a:prstGeom>
        </p:spPr>
      </p:pic>
      <p:sp>
        <p:nvSpPr>
          <p:cNvPr id="2" name="角丸四角形 1"/>
          <p:cNvSpPr/>
          <p:nvPr/>
        </p:nvSpPr>
        <p:spPr>
          <a:xfrm>
            <a:off x="2877671" y="3675066"/>
            <a:ext cx="5567081" cy="2509951"/>
          </a:xfrm>
          <a:prstGeom prst="roundRect">
            <a:avLst>
              <a:gd name="adj" fmla="val 9524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b="1" dirty="0" smtClean="0">
                <a:solidFill>
                  <a:srgbClr val="C00000"/>
                </a:solidFill>
                <a:latin typeface="+mn-ea"/>
              </a:rPr>
              <a:t>ミクシ</a:t>
            </a:r>
            <a:r>
              <a:rPr lang="ja-JP" altLang="en-US" sz="3600" b="1" dirty="0">
                <a:solidFill>
                  <a:srgbClr val="C00000"/>
                </a:solidFill>
                <a:latin typeface="+mn-ea"/>
              </a:rPr>
              <a:t>くん</a:t>
            </a:r>
            <a:r>
              <a:rPr lang="ja-JP" altLang="en-US" sz="3600" b="1" dirty="0" smtClean="0">
                <a:solidFill>
                  <a:srgbClr val="C00000"/>
                </a:solidFill>
                <a:latin typeface="+mn-ea"/>
              </a:rPr>
              <a:t>は</a:t>
            </a:r>
            <a:endParaRPr lang="en-US" altLang="ja-JP" sz="3600" b="1" dirty="0" smtClean="0">
              <a:solidFill>
                <a:srgbClr val="C00000"/>
              </a:solidFill>
              <a:latin typeface="+mn-ea"/>
            </a:endParaRPr>
          </a:p>
          <a:p>
            <a:pPr algn="ctr"/>
            <a:r>
              <a:rPr kumimoji="1" lang="ja-JP" altLang="en-US" sz="3600" b="1" dirty="0" smtClean="0">
                <a:solidFill>
                  <a:srgbClr val="C00000"/>
                </a:solidFill>
                <a:latin typeface="+mn-ea"/>
              </a:rPr>
              <a:t>どうして どう</a:t>
            </a:r>
            <a:r>
              <a:rPr kumimoji="1" lang="ja-JP" altLang="en-US" sz="3600" b="1" dirty="0" err="1" smtClean="0">
                <a:solidFill>
                  <a:srgbClr val="C00000"/>
                </a:solidFill>
                <a:latin typeface="+mn-ea"/>
              </a:rPr>
              <a:t>が</a:t>
            </a:r>
            <a:r>
              <a:rPr kumimoji="1" lang="ja-JP" altLang="en-US" sz="3600" b="1" dirty="0" smtClean="0">
                <a:solidFill>
                  <a:srgbClr val="C00000"/>
                </a:solidFill>
                <a:latin typeface="+mn-ea"/>
              </a:rPr>
              <a:t>サイトを</a:t>
            </a:r>
            <a:endParaRPr kumimoji="1" lang="en-US" altLang="ja-JP" sz="3600" b="1" dirty="0" smtClean="0">
              <a:solidFill>
                <a:srgbClr val="C00000"/>
              </a:solidFill>
              <a:latin typeface="+mn-ea"/>
            </a:endParaRPr>
          </a:p>
          <a:p>
            <a:pPr algn="ctr"/>
            <a:r>
              <a:rPr lang="ja-JP" altLang="en-US" sz="3600" b="1" dirty="0">
                <a:solidFill>
                  <a:srgbClr val="C00000"/>
                </a:solidFill>
                <a:latin typeface="+mn-ea"/>
              </a:rPr>
              <a:t>やめられないのかな</a:t>
            </a:r>
            <a:endParaRPr kumimoji="1" lang="ja-JP" altLang="en-US" sz="3600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0" name="タイトル 1"/>
          <p:cNvSpPr txBox="1">
            <a:spLocks/>
          </p:cNvSpPr>
          <p:nvPr/>
        </p:nvSpPr>
        <p:spPr>
          <a:xfrm>
            <a:off x="242046" y="251002"/>
            <a:ext cx="8633013" cy="735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SzPct val="120000"/>
            </a:pPr>
            <a:r>
              <a:rPr lang="ja-JP" altLang="en-US" sz="2400" spc="-360" smtClean="0">
                <a:latin typeface="+mj-ea"/>
              </a:rPr>
              <a:t>動画サイトで気をつけること</a:t>
            </a:r>
            <a:endParaRPr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890823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4000" dirty="0">
                <a:latin typeface="+mn-ea"/>
              </a:rPr>
              <a:t>ミクシくんはどうすれば</a:t>
            </a:r>
            <a:br>
              <a:rPr lang="ja-JP" altLang="en-US" sz="4000" dirty="0">
                <a:latin typeface="+mn-ea"/>
              </a:rPr>
            </a:br>
            <a:r>
              <a:rPr lang="ja-JP" altLang="en-US" sz="4000" dirty="0">
                <a:latin typeface="+mn-ea"/>
              </a:rPr>
              <a:t>やめることができたの</a:t>
            </a:r>
            <a:r>
              <a:rPr lang="ja-JP" altLang="en-US" sz="4000" dirty="0" smtClean="0">
                <a:latin typeface="+mn-ea"/>
              </a:rPr>
              <a:t>でしょう。</a:t>
            </a:r>
            <a:endParaRPr lang="en-US" altLang="ja-JP" sz="4000" dirty="0">
              <a:latin typeface="+mn-ea"/>
            </a:endParaRPr>
          </a:p>
          <a:p>
            <a:pPr marL="0" indent="0" algn="ctr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0" name="図 9" descr="m_正面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6267" y="3693463"/>
            <a:ext cx="1433524" cy="2600076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タイトル 1"/>
          <p:cNvSpPr txBox="1">
            <a:spLocks/>
          </p:cNvSpPr>
          <p:nvPr/>
        </p:nvSpPr>
        <p:spPr>
          <a:xfrm>
            <a:off x="242046" y="251002"/>
            <a:ext cx="8633013" cy="735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SzPct val="120000"/>
            </a:pPr>
            <a:r>
              <a:rPr lang="ja-JP" altLang="en-US" sz="2400" spc="-360" smtClean="0">
                <a:latin typeface="+mj-ea"/>
              </a:rPr>
              <a:t>動画サイトで気をつけること</a:t>
            </a:r>
            <a:endParaRPr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1005169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1" y="1272988"/>
            <a:ext cx="8229601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たとえば</a:t>
            </a:r>
            <a:endParaRPr lang="en-US" altLang="ja-JP" sz="3600" b="1" dirty="0" smtClean="0">
              <a:latin typeface="+mn-ea"/>
            </a:endParaRPr>
          </a:p>
          <a:p>
            <a:r>
              <a:rPr lang="ja-JP" altLang="en-US" sz="3600" dirty="0" smtClean="0">
                <a:latin typeface="+mn-ea"/>
              </a:rPr>
              <a:t>どうしたら、どう</a:t>
            </a:r>
            <a:r>
              <a:rPr lang="ja-JP" altLang="en-US" sz="3600" dirty="0" err="1">
                <a:latin typeface="+mn-ea"/>
              </a:rPr>
              <a:t>が</a:t>
            </a:r>
            <a:r>
              <a:rPr lang="ja-JP" altLang="en-US" sz="3600" dirty="0">
                <a:latin typeface="+mn-ea"/>
              </a:rPr>
              <a:t>サイト</a:t>
            </a:r>
            <a:r>
              <a:rPr lang="ja-JP" altLang="en-US" sz="3600" dirty="0" smtClean="0">
                <a:latin typeface="+mn-ea"/>
              </a:rPr>
              <a:t>を見る</a:t>
            </a:r>
            <a:r>
              <a:rPr lang="ja-JP" altLang="en-US" sz="3600" dirty="0">
                <a:latin typeface="+mn-ea"/>
              </a:rPr>
              <a:t>の</a:t>
            </a:r>
            <a:r>
              <a:rPr lang="ja-JP" altLang="en-US" sz="3600" dirty="0" smtClean="0">
                <a:latin typeface="+mn-ea"/>
              </a:rPr>
              <a:t>を</a:t>
            </a:r>
            <a:r>
              <a:rPr lang="en-US" altLang="ja-JP" sz="3600" dirty="0" smtClean="0">
                <a:latin typeface="+mn-ea"/>
              </a:rPr>
              <a:t/>
            </a:r>
            <a:br>
              <a:rPr lang="en-US" altLang="ja-JP" sz="3600" dirty="0" smtClean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お休み</a:t>
            </a:r>
            <a:r>
              <a:rPr lang="ja-JP" altLang="en-US" sz="3600" dirty="0">
                <a:latin typeface="+mn-ea"/>
              </a:rPr>
              <a:t>できます</a:t>
            </a:r>
            <a:r>
              <a:rPr lang="ja-JP" altLang="en-US" sz="3600" dirty="0" smtClean="0">
                <a:latin typeface="+mn-ea"/>
              </a:rPr>
              <a:t>か。</a:t>
            </a: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endParaRPr lang="ja-JP" altLang="en-US" sz="3600" dirty="0">
              <a:latin typeface="+mn-ea"/>
            </a:endParaRPr>
          </a:p>
          <a:p>
            <a:r>
              <a:rPr lang="ja-JP" altLang="en-US" sz="3600" dirty="0">
                <a:latin typeface="+mn-ea"/>
              </a:rPr>
              <a:t>どう</a:t>
            </a:r>
            <a:r>
              <a:rPr lang="ja-JP" altLang="en-US" sz="3600" dirty="0" smtClean="0">
                <a:latin typeface="+mn-ea"/>
              </a:rPr>
              <a:t>したら、やめる</a:t>
            </a:r>
            <a:r>
              <a:rPr lang="ja-JP" altLang="en-US" sz="3600" dirty="0">
                <a:latin typeface="+mn-ea"/>
              </a:rPr>
              <a:t>時間がきたことがわかります</a:t>
            </a:r>
            <a:r>
              <a:rPr lang="ja-JP" altLang="en-US" sz="3600" dirty="0" smtClean="0">
                <a:latin typeface="+mn-ea"/>
              </a:rPr>
              <a:t>か。</a:t>
            </a:r>
            <a:endParaRPr lang="ja-JP" altLang="en-US" sz="3600" dirty="0">
              <a:latin typeface="+mn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25100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動画</a:t>
            </a:r>
            <a:r>
              <a:rPr kumimoji="1" lang="ja-JP" altLang="en-US" sz="2400" spc="-360" dirty="0" smtClean="0">
                <a:latin typeface="+mj-ea"/>
              </a:rPr>
              <a:t>サイトで気をつけること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1966089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長い時間あそんでいると</a:t>
            </a:r>
            <a:endParaRPr lang="en-US" altLang="ja-JP" sz="3600" b="1" dirty="0" smtClean="0">
              <a:latin typeface="+mn-ea"/>
            </a:endParaRPr>
          </a:p>
          <a:p>
            <a:r>
              <a:rPr lang="ja-JP" altLang="en-US" sz="3600" dirty="0">
                <a:latin typeface="+mn-ea"/>
              </a:rPr>
              <a:t>時間をきめず長い時間見ている</a:t>
            </a:r>
            <a:r>
              <a:rPr lang="ja-JP" altLang="en-US" sz="3600" dirty="0" smtClean="0">
                <a:latin typeface="+mn-ea"/>
              </a:rPr>
              <a:t>と、</a:t>
            </a:r>
            <a:r>
              <a:rPr lang="en-US" altLang="ja-JP" sz="3600" dirty="0" smtClean="0">
                <a:latin typeface="+mn-ea"/>
              </a:rPr>
              <a:t/>
            </a:r>
            <a:br>
              <a:rPr lang="en-US" altLang="ja-JP" sz="3600" dirty="0" smtClean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はみがき、しゅく</a:t>
            </a:r>
            <a:r>
              <a:rPr lang="ja-JP" altLang="en-US" sz="3600" dirty="0">
                <a:latin typeface="+mn-ea"/>
              </a:rPr>
              <a:t>だい</a:t>
            </a:r>
            <a:r>
              <a:rPr lang="ja-JP" altLang="en-US" sz="3600" dirty="0" err="1">
                <a:latin typeface="+mn-ea"/>
              </a:rPr>
              <a:t>が</a:t>
            </a:r>
            <a:r>
              <a:rPr lang="ja-JP" altLang="en-US" sz="3600" dirty="0" smtClean="0">
                <a:latin typeface="+mn-ea"/>
              </a:rPr>
              <a:t>できなく</a:t>
            </a:r>
            <a:r>
              <a:rPr lang="en-US" altLang="ja-JP" sz="3600" dirty="0" smtClean="0">
                <a:latin typeface="+mn-ea"/>
              </a:rPr>
              <a:t/>
            </a:r>
            <a:br>
              <a:rPr lang="en-US" altLang="ja-JP" sz="3600" dirty="0" smtClean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なる</a:t>
            </a:r>
            <a:r>
              <a:rPr lang="ja-JP" altLang="en-US" sz="3600" dirty="0">
                <a:latin typeface="+mn-ea"/>
              </a:rPr>
              <a:t>こともあります。</a:t>
            </a:r>
          </a:p>
          <a:p>
            <a:r>
              <a:rPr lang="ja-JP" altLang="en-US" sz="3600" dirty="0">
                <a:latin typeface="+mn-ea"/>
              </a:rPr>
              <a:t>目がわるくなる、ねむれなくなる</a:t>
            </a:r>
            <a:r>
              <a:rPr lang="ja-JP" altLang="en-US" sz="3600" dirty="0" smtClean="0">
                <a:latin typeface="+mn-ea"/>
              </a:rPr>
              <a:t>、</a:t>
            </a:r>
            <a:r>
              <a:rPr lang="en-US" altLang="ja-JP" sz="3600" dirty="0" smtClean="0">
                <a:latin typeface="+mn-ea"/>
              </a:rPr>
              <a:t/>
            </a:r>
            <a:br>
              <a:rPr lang="en-US" altLang="ja-JP" sz="3600" dirty="0" smtClean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朝</a:t>
            </a:r>
            <a:r>
              <a:rPr lang="ja-JP" altLang="en-US" sz="3600" dirty="0">
                <a:latin typeface="+mn-ea"/>
              </a:rPr>
              <a:t>おきられなくなることもあります。</a:t>
            </a: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25100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動画</a:t>
            </a:r>
            <a:r>
              <a:rPr kumimoji="1" lang="ja-JP" altLang="en-US" sz="2400" spc="-360" dirty="0" smtClean="0">
                <a:latin typeface="+mj-ea"/>
              </a:rPr>
              <a:t>サイトで気をつけること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6904687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1" y="1272988"/>
            <a:ext cx="8274423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>
                <a:latin typeface="+mn-ea"/>
              </a:rPr>
              <a:t>どう</a:t>
            </a:r>
            <a:r>
              <a:rPr lang="ja-JP" altLang="en-US" sz="3600" b="1" dirty="0" err="1" smtClean="0">
                <a:latin typeface="+mn-ea"/>
              </a:rPr>
              <a:t>が</a:t>
            </a:r>
            <a:r>
              <a:rPr lang="ja-JP" altLang="en-US" sz="3600" b="1" dirty="0" smtClean="0">
                <a:latin typeface="+mn-ea"/>
              </a:rPr>
              <a:t>サイトを見る時は・・・</a:t>
            </a:r>
            <a:endParaRPr lang="en-US" altLang="ja-JP" sz="3600" b="1" dirty="0" smtClean="0">
              <a:latin typeface="+mn-ea"/>
            </a:endParaRPr>
          </a:p>
          <a:p>
            <a:r>
              <a:rPr lang="ja-JP" altLang="en-US" sz="3600" dirty="0">
                <a:latin typeface="+mn-ea"/>
              </a:rPr>
              <a:t>ひとりで</a:t>
            </a:r>
            <a:r>
              <a:rPr lang="ja-JP" altLang="en-US" sz="3600" dirty="0" smtClean="0">
                <a:latin typeface="+mn-ea"/>
              </a:rPr>
              <a:t>見ないで、家</a:t>
            </a:r>
            <a:r>
              <a:rPr lang="ja-JP" altLang="en-US" sz="3600" dirty="0">
                <a:latin typeface="+mn-ea"/>
              </a:rPr>
              <a:t>の人</a:t>
            </a:r>
            <a:r>
              <a:rPr lang="ja-JP" altLang="en-US" sz="3600" dirty="0" smtClean="0">
                <a:latin typeface="+mn-ea"/>
              </a:rPr>
              <a:t>といっしょ</a:t>
            </a:r>
            <a:r>
              <a:rPr lang="ja-JP" altLang="en-US" sz="3600" dirty="0">
                <a:latin typeface="+mn-ea"/>
              </a:rPr>
              <a:t>に見ましょう。</a:t>
            </a:r>
          </a:p>
          <a:p>
            <a:r>
              <a:rPr lang="ja-JP" altLang="en-US" sz="3600" dirty="0">
                <a:latin typeface="+mn-ea"/>
              </a:rPr>
              <a:t>時間をきめて見ましょう。</a:t>
            </a:r>
          </a:p>
          <a:p>
            <a:r>
              <a:rPr lang="ja-JP" altLang="en-US" sz="3600" dirty="0">
                <a:latin typeface="+mn-ea"/>
              </a:rPr>
              <a:t>ねる時間の前はやめましょう。</a:t>
            </a:r>
          </a:p>
        </p:txBody>
      </p:sp>
      <p:pic>
        <p:nvPicPr>
          <p:cNvPr id="6" name="図 5" descr="m_正面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0404" y="3693457"/>
            <a:ext cx="1436178" cy="2604891"/>
          </a:xfrm>
          <a:prstGeom prst="rect">
            <a:avLst/>
          </a:prstGeom>
          <a:ln>
            <a:noFill/>
          </a:ln>
          <a:effectLst/>
        </p:spPr>
      </p:pic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242046" y="25100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動画</a:t>
            </a:r>
            <a:r>
              <a:rPr kumimoji="1" lang="ja-JP" altLang="en-US" sz="2400" spc="-360" dirty="0" smtClean="0">
                <a:latin typeface="+mj-ea"/>
              </a:rPr>
              <a:t>サイトで気をつけること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2466289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ja-JP" altLang="en-US" sz="4000" dirty="0" smtClean="0">
                <a:latin typeface="+mn-ea"/>
              </a:rPr>
              <a:t>どう</a:t>
            </a:r>
            <a:r>
              <a:rPr lang="ja-JP" altLang="en-US" sz="4000" dirty="0" err="1" smtClean="0">
                <a:latin typeface="+mn-ea"/>
              </a:rPr>
              <a:t>が</a:t>
            </a:r>
            <a:r>
              <a:rPr lang="ja-JP" altLang="en-US" sz="4000" dirty="0" smtClean="0">
                <a:latin typeface="+mn-ea"/>
              </a:rPr>
              <a:t>サイトやゲームは</a:t>
            </a:r>
            <a:endParaRPr lang="en-US" altLang="ja-JP" sz="4000" dirty="0" smtClean="0">
              <a:latin typeface="+mn-ea"/>
            </a:endParaRPr>
          </a:p>
          <a:p>
            <a:pPr marL="0" indent="0" algn="ctr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 algn="ctr">
              <a:buNone/>
            </a:pPr>
            <a:endParaRPr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角丸四角形吹き出し 3"/>
          <p:cNvSpPr/>
          <p:nvPr/>
        </p:nvSpPr>
        <p:spPr>
          <a:xfrm>
            <a:off x="663390" y="3071247"/>
            <a:ext cx="4769230" cy="3072139"/>
          </a:xfrm>
          <a:prstGeom prst="wedgeRoundRectCallout">
            <a:avLst>
              <a:gd name="adj1" fmla="val 59100"/>
              <a:gd name="adj2" fmla="val -6342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solidFill>
                  <a:srgbClr val="C00000"/>
                </a:solidFill>
                <a:latin typeface="+mn-ea"/>
              </a:rPr>
              <a:t>やくそくを まもれば</a:t>
            </a:r>
            <a:endParaRPr kumimoji="1" lang="en-US" altLang="ja-JP" sz="3600" b="1" dirty="0" smtClean="0">
              <a:solidFill>
                <a:srgbClr val="C00000"/>
              </a:solidFill>
              <a:latin typeface="+mn-ea"/>
            </a:endParaRPr>
          </a:p>
          <a:p>
            <a:pPr algn="ctr"/>
            <a:r>
              <a:rPr lang="ja-JP" altLang="en-US" sz="3600" b="1" dirty="0" smtClean="0">
                <a:solidFill>
                  <a:srgbClr val="C00000"/>
                </a:solidFill>
                <a:latin typeface="+mn-ea"/>
              </a:rPr>
              <a:t>もっとたのしく</a:t>
            </a:r>
            <a:endParaRPr lang="en-US" altLang="ja-JP" sz="3600" b="1" dirty="0" smtClean="0">
              <a:solidFill>
                <a:srgbClr val="C00000"/>
              </a:solidFill>
              <a:latin typeface="+mn-ea"/>
            </a:endParaRPr>
          </a:p>
          <a:p>
            <a:pPr algn="ctr"/>
            <a:r>
              <a:rPr kumimoji="1" lang="ja-JP" altLang="en-US" sz="3600" b="1" dirty="0" smtClean="0">
                <a:solidFill>
                  <a:srgbClr val="C00000"/>
                </a:solidFill>
                <a:latin typeface="+mn-ea"/>
              </a:rPr>
              <a:t>おもしろくなるね！</a:t>
            </a:r>
            <a:endParaRPr kumimoji="1" lang="ja-JP" altLang="en-US" sz="3600" b="1" dirty="0">
              <a:solidFill>
                <a:srgbClr val="C00000"/>
              </a:solidFill>
              <a:latin typeface="+mn-ea"/>
            </a:endParaRPr>
          </a:p>
        </p:txBody>
      </p:sp>
      <p:pic>
        <p:nvPicPr>
          <p:cNvPr id="9" name="図 8" descr="m_正面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0840" y="2952143"/>
            <a:ext cx="1825124" cy="3310348"/>
          </a:xfrm>
          <a:prstGeom prst="rect">
            <a:avLst/>
          </a:prstGeom>
          <a:ln>
            <a:noFill/>
          </a:ln>
          <a:effectLst/>
        </p:spPr>
      </p:pic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42046" y="251002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動画</a:t>
            </a:r>
            <a:r>
              <a:rPr kumimoji="1" lang="ja-JP" altLang="en-US" sz="2400" spc="-360" dirty="0" smtClean="0">
                <a:latin typeface="+mj-ea"/>
              </a:rPr>
              <a:t>サイトで気をつけること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1598470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235</Words>
  <Application>Microsoft Office PowerPoint</Application>
  <PresentationFormat>画面に合わせる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テーマ</vt:lpstr>
      <vt:lpstr>動画サイトで気をつけること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動画サイトで気をつけること</vt:lpstr>
      <vt:lpstr>動画サイトで気をつけること</vt:lpstr>
      <vt:lpstr>動画サイトで気をつけること</vt:lpstr>
      <vt:lpstr>動画サイトで気をつけること</vt:lpstr>
      <vt:lpstr>動画サイトで気をつけること</vt:lpstr>
      <vt:lpstr>動画サイトで気をつけること</vt:lpstr>
      <vt:lpstr>PowerPoint プレゼンテーション</vt:lpstr>
    </vt:vector>
  </TitlesOfParts>
  <Manager/>
  <Company>株式会社日本標準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株式会社日本標準</dc:creator>
  <cp:lastModifiedBy/>
  <cp:revision>1</cp:revision>
  <dcterms:created xsi:type="dcterms:W3CDTF">2017-09-04T03:23:26Z</dcterms:created>
  <dcterms:modified xsi:type="dcterms:W3CDTF">2017-09-26T02:56:23Z</dcterms:modified>
</cp:coreProperties>
</file>