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260" r:id="rId2"/>
    <p:sldId id="293" r:id="rId3"/>
    <p:sldId id="269" r:id="rId4"/>
    <p:sldId id="295" r:id="rId5"/>
    <p:sldId id="297" r:id="rId6"/>
    <p:sldId id="296" r:id="rId7"/>
    <p:sldId id="298" r:id="rId8"/>
  </p:sldIdLst>
  <p:sldSz cx="9144000" cy="6858000" type="screen4x3"/>
  <p:notesSz cx="6797675" cy="99266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6" autoAdjust="0"/>
    <p:restoredTop sz="94660"/>
  </p:normalViewPr>
  <p:slideViewPr>
    <p:cSldViewPr snapToGrid="0">
      <p:cViewPr varScale="1">
        <p:scale>
          <a:sx n="74" d="100"/>
          <a:sy n="74" d="100"/>
        </p:scale>
        <p:origin x="-124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Relationship Id="rId4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35"/>
    </mc:Choice>
    <mc:Fallback>
      <c:style val="35"/>
    </mc:Fallback>
  </mc:AlternateContent>
  <c:chart>
    <c:title>
      <c:tx>
        <c:rich>
          <a:bodyPr rot="0" vert="horz"/>
          <a:lstStyle/>
          <a:p>
            <a:pPr>
              <a:defRPr sz="3200"/>
            </a:pPr>
            <a:r>
              <a:rPr lang="ja-JP" sz="3200"/>
              <a:t>あなたは</a:t>
            </a:r>
            <a:r>
              <a:rPr lang="en-US" sz="3200"/>
              <a:t>LINE</a:t>
            </a:r>
            <a:r>
              <a:rPr lang="ja-JP" sz="3200"/>
              <a:t>を利用していますか？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4.4520962020398798E-2"/>
          <c:y val="0.256736674270856"/>
          <c:w val="0.37286725518321601"/>
          <c:h val="0.66447057669193199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あなたはLINEを利用していますか？</c:v>
                </c:pt>
              </c:strCache>
            </c:strRef>
          </c:tx>
          <c:dPt>
            <c:idx val="0"/>
            <c:bubble3D val="0"/>
          </c:dPt>
          <c:dPt>
            <c:idx val="1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</c:spPr>
          </c:dPt>
          <c:dLbls>
            <c:dLbl>
              <c:idx val="0"/>
              <c:layout>
                <c:manualLayout>
                  <c:x val="0.10704902843674401"/>
                  <c:y val="0.10323977727083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7235284828839698E-2"/>
                  <c:y val="-9.7270439325925398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0%" sourceLinked="0"/>
            <c:txPr>
              <a:bodyPr rot="0" vert="horz"/>
              <a:lstStyle/>
              <a:p>
                <a:pPr>
                  <a:defRPr/>
                </a:pPr>
                <a:endParaRPr lang="ja-JP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利用している</c:v>
                </c:pt>
                <c:pt idx="1">
                  <c:v>利用していない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297</c:v>
                </c:pt>
                <c:pt idx="1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86"/>
      </c:pieChart>
    </c:plotArea>
    <c:legend>
      <c:legendPos val="r"/>
      <c:layout>
        <c:manualLayout>
          <c:xMode val="edge"/>
          <c:yMode val="edge"/>
          <c:x val="0.53183433618121401"/>
          <c:y val="0.48968685456374"/>
          <c:w val="0.325518343626096"/>
          <c:h val="0.19857001986901199"/>
        </c:manualLayout>
      </c:layout>
      <c:overlay val="0"/>
      <c:txPr>
        <a:bodyPr rot="0" vert="horz"/>
        <a:lstStyle/>
        <a:p>
          <a:pPr>
            <a:defRPr/>
          </a:pPr>
          <a:endParaRPr lang="ja-JP"/>
        </a:p>
      </c:txPr>
    </c:legend>
    <c:plotVisOnly val="1"/>
    <c:dispBlanksAs val="gap"/>
    <c:showDLblsOverMax val="0"/>
  </c:chart>
  <c:txPr>
    <a:bodyPr/>
    <a:lstStyle/>
    <a:p>
      <a:pPr>
        <a:defRPr sz="1800">
          <a:latin typeface="+mn-ea"/>
          <a:ea typeface="+mn-ea"/>
        </a:defRPr>
      </a:pPr>
      <a:endParaRPr lang="ja-JP"/>
    </a:p>
  </c:txPr>
  <c:externalData r:id="rId1">
    <c:autoUpdate val="0"/>
  </c:externalData>
  <c:userShapes r:id="rId2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0.87317</cdr:x>
      <cdr:y>0.47949</cdr:y>
    </cdr:from>
    <cdr:to>
      <cdr:x>0.97386</cdr:x>
      <cdr:y>0.61125</cdr:y>
    </cdr:to>
    <cdr:sp macro="" textlink="">
      <cdr:nvSpPr>
        <cdr:cNvPr id="2" name="テキスト ボックス 1"/>
        <cdr:cNvSpPr txBox="1"/>
      </cdr:nvSpPr>
      <cdr:spPr>
        <a:xfrm xmlns:a="http://schemas.openxmlformats.org/drawingml/2006/main">
          <a:off x="7929377" y="2031513"/>
          <a:ext cx="914380" cy="5582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r"/>
          <a:r>
            <a:rPr lang="en-US" altLang="ja-JP" sz="24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rPr>
            <a:t>297</a:t>
          </a:r>
        </a:p>
      </cdr:txBody>
    </cdr:sp>
  </cdr:relSizeAnchor>
  <cdr:relSizeAnchor xmlns:cdr="http://schemas.openxmlformats.org/drawingml/2006/chartDrawing">
    <cdr:from>
      <cdr:x>0.8712</cdr:x>
      <cdr:y>0.57682</cdr:y>
    </cdr:from>
    <cdr:to>
      <cdr:x>0.97189</cdr:x>
      <cdr:y>0.7023</cdr:y>
    </cdr:to>
    <cdr:sp macro="" textlink="">
      <cdr:nvSpPr>
        <cdr:cNvPr id="3" name="テキスト ボックス 2"/>
        <cdr:cNvSpPr txBox="1"/>
      </cdr:nvSpPr>
      <cdr:spPr>
        <a:xfrm xmlns:a="http://schemas.openxmlformats.org/drawingml/2006/main">
          <a:off x="7911447" y="2443889"/>
          <a:ext cx="914380" cy="5316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r"/>
          <a:r>
            <a:rPr lang="en-US" altLang="ja-JP" sz="24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rPr>
            <a:t>6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553" cy="496332"/>
          </a:xfrm>
          <a:prstGeom prst="rect">
            <a:avLst/>
          </a:prstGeom>
        </p:spPr>
        <p:txBody>
          <a:bodyPr vert="horz" lIns="91614" tIns="45807" rIns="91614" bIns="45807" rtlCol="0"/>
          <a:lstStyle>
            <a:lvl1pPr algn="l">
              <a:defRPr sz="1200"/>
            </a:lvl1pPr>
          </a:lstStyle>
          <a:p>
            <a:r>
              <a:rPr kumimoji="1" lang="zh-TW" altLang="en-US" smtClean="0"/>
              <a:t>都立江北高校授業案資料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0532" y="0"/>
            <a:ext cx="2945553" cy="496332"/>
          </a:xfrm>
          <a:prstGeom prst="rect">
            <a:avLst/>
          </a:prstGeom>
        </p:spPr>
        <p:txBody>
          <a:bodyPr vert="horz" lIns="91614" tIns="45807" rIns="91614" bIns="45807" rtlCol="0"/>
          <a:lstStyle>
            <a:lvl1pPr algn="r">
              <a:defRPr sz="1200"/>
            </a:lvl1pPr>
          </a:lstStyle>
          <a:p>
            <a:fld id="{B99388DC-2004-45DD-9524-FD98B259FF2D}" type="datetimeFigureOut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28716"/>
            <a:ext cx="2945553" cy="496332"/>
          </a:xfrm>
          <a:prstGeom prst="rect">
            <a:avLst/>
          </a:prstGeom>
        </p:spPr>
        <p:txBody>
          <a:bodyPr vert="horz" lIns="91614" tIns="45807" rIns="91614" bIns="45807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0532" y="9428716"/>
            <a:ext cx="2945553" cy="496332"/>
          </a:xfrm>
          <a:prstGeom prst="rect">
            <a:avLst/>
          </a:prstGeom>
        </p:spPr>
        <p:txBody>
          <a:bodyPr vert="horz" lIns="91614" tIns="45807" rIns="91614" bIns="45807" rtlCol="0" anchor="b"/>
          <a:lstStyle>
            <a:lvl1pPr algn="r">
              <a:defRPr sz="1200"/>
            </a:lvl1pPr>
          </a:lstStyle>
          <a:p>
            <a:fld id="{7308543E-81B9-43BF-858E-16FA4BE30AF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4657937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5"/>
          </a:xfrm>
          <a:prstGeom prst="rect">
            <a:avLst/>
          </a:prstGeom>
        </p:spPr>
        <p:txBody>
          <a:bodyPr vert="horz" lIns="91614" tIns="45807" rIns="91614" bIns="45807" rtlCol="0"/>
          <a:lstStyle>
            <a:lvl1pPr algn="l">
              <a:defRPr sz="1200"/>
            </a:lvl1pPr>
          </a:lstStyle>
          <a:p>
            <a:r>
              <a:rPr kumimoji="1" lang="zh-TW" altLang="en-US" smtClean="0"/>
              <a:t>都立江北高校授業案資料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5"/>
          </a:xfrm>
          <a:prstGeom prst="rect">
            <a:avLst/>
          </a:prstGeom>
        </p:spPr>
        <p:txBody>
          <a:bodyPr vert="horz" lIns="91614" tIns="45807" rIns="91614" bIns="45807" rtlCol="0"/>
          <a:lstStyle>
            <a:lvl1pPr algn="r">
              <a:defRPr sz="1200"/>
            </a:lvl1pPr>
          </a:lstStyle>
          <a:p>
            <a:fld id="{3B922EDF-0029-4444-80A2-4AE2339A60F6}" type="datetimeFigureOut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614" tIns="45807" rIns="91614" bIns="45807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614" tIns="45807" rIns="91614" bIns="45807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4"/>
          </a:xfrm>
          <a:prstGeom prst="rect">
            <a:avLst/>
          </a:prstGeom>
        </p:spPr>
        <p:txBody>
          <a:bodyPr vert="horz" lIns="91614" tIns="45807" rIns="91614" bIns="45807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4"/>
          </a:xfrm>
          <a:prstGeom prst="rect">
            <a:avLst/>
          </a:prstGeom>
        </p:spPr>
        <p:txBody>
          <a:bodyPr vert="horz" lIns="91614" tIns="45807" rIns="91614" bIns="45807" rtlCol="0" anchor="b"/>
          <a:lstStyle>
            <a:lvl1pPr algn="r">
              <a:defRPr sz="1200"/>
            </a:lvl1pPr>
          </a:lstStyle>
          <a:p>
            <a:fld id="{866FE33F-FACC-4338-9703-7C409270D5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77620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6FE33F-FACC-4338-9703-7C409270D5C0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5" name="ヘッダー プレースホルダー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kumimoji="1" lang="zh-TW" altLang="en-US" smtClean="0"/>
              <a:t>都立江北高校授業案資料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25125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6FE33F-FACC-4338-9703-7C409270D5C0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5" name="ヘッダー プレースホルダー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kumimoji="1" lang="zh-TW" altLang="en-US" smtClean="0"/>
              <a:t>都立江北高校授業案資料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25125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DC48E71-E9DE-5A49-9047-B8E24E9ED8D1}" type="datetime1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2167165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74E2B77-ED35-E14F-9A0C-72CB58ED9978}" type="datetime1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7618830"/>
      </p:ext>
    </p:extLst>
  </p:cSld>
  <p:clrMapOvr>
    <a:masterClrMapping/>
  </p:clrMapOvr>
  <p:transition spd="med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F14A88C-2E39-F64E-A237-125EC5381FA8}" type="datetime1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1306543"/>
      </p:ext>
    </p:extLst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8E7BDF8-76F7-B447-A55B-5E2C894D102C}" type="datetime1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86600" y="6492875"/>
            <a:ext cx="2057400" cy="365125"/>
          </a:xfrm>
        </p:spPr>
        <p:txBody>
          <a:bodyPr/>
          <a:lstStyle>
            <a:lvl1pPr>
              <a:defRPr sz="2800"/>
            </a:lvl1pPr>
          </a:lstStyle>
          <a:p>
            <a:fld id="{7936050E-9D33-427A-BD3B-7D55570C82A5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9399112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C611C86D-073B-EB4D-A4E9-96A4B8EA286B}" type="datetime1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1845539"/>
      </p:ext>
    </p:extLst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ADD85D87-0618-534A-B57E-79FB6A839F4F}" type="datetime1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8941364"/>
      </p:ext>
    </p:extLst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0980A5E-B186-D444-86BE-21B7F938D3EE}" type="datetime1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1586371"/>
      </p:ext>
    </p:extLst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76E1BDE-979D-4940-AD23-130244A80224}" type="datetime1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1913090"/>
      </p:ext>
    </p:extLst>
  </p:cSld>
  <p:clrMapOvr>
    <a:masterClrMapping/>
  </p:clrMapOvr>
  <p:transition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52EEA8F2-868B-DD4D-A564-9D4371952C5F}" type="datetime1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2092564"/>
      </p:ext>
    </p:extLst>
  </p:cSld>
  <p:clrMapOvr>
    <a:masterClrMapping/>
  </p:clrMapOvr>
  <p:transition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4CFFB06-5052-0B47-A0CF-0007F919F8A2}" type="datetime1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129808"/>
      </p:ext>
    </p:extLst>
  </p:cSld>
  <p:clrMapOvr>
    <a:masterClrMapping/>
  </p:clrMapOvr>
  <p:transition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CC56039-6992-0E4E-B528-208265C86A71}" type="datetime1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2071913"/>
      </p:ext>
    </p:extLst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463984"/>
            <a:ext cx="9144000" cy="3651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en-US" altLang="ja-JP" dirty="0" err="1" smtClean="0">
                <a:latin typeface="Century" panose="02040604050505020304" pitchFamily="18" charset="0"/>
                <a:ea typeface="Meiryo UI" panose="020B0604030504040204" pitchFamily="50" charset="-128"/>
              </a:rPr>
              <a:t>copyright©INAGAKI</a:t>
            </a:r>
            <a:r>
              <a:rPr lang="en-US" altLang="ja-JP" dirty="0" smtClean="0">
                <a:latin typeface="Century" panose="02040604050505020304" pitchFamily="18" charset="0"/>
                <a:ea typeface="Meiryo UI" panose="020B0604030504040204" pitchFamily="50" charset="-128"/>
              </a:rPr>
              <a:t> Shunsuke, IMADO Tamami All Rights Reserved</a:t>
            </a:r>
            <a:endParaRPr lang="ja-JP" altLang="en-US" dirty="0" smtClean="0">
              <a:latin typeface="Century" panose="02040604050505020304" pitchFamily="18" charset="0"/>
              <a:ea typeface="Meiryo UI" panose="020B0604030504040204" pitchFamily="50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463984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fld id="{7936050E-9D33-427A-BD3B-7D55570C82A5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98556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fade thruBlk="1"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6523" y="1954330"/>
            <a:ext cx="8633012" cy="1515036"/>
          </a:xfr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r>
              <a:rPr kumimoji="1" lang="ja-JP" altLang="en-US" sz="4400" b="1" dirty="0" smtClean="0">
                <a:latin typeface="+mj-ea"/>
              </a:rPr>
              <a:t>メッセージアプリによる</a:t>
            </a:r>
            <a:r>
              <a:rPr kumimoji="1" lang="en-US" altLang="ja-JP" sz="4400" b="1" dirty="0" smtClean="0">
                <a:latin typeface="+mj-ea"/>
              </a:rPr>
              <a:t/>
            </a:r>
            <a:br>
              <a:rPr kumimoji="1" lang="en-US" altLang="ja-JP" sz="4400" b="1" dirty="0" smtClean="0">
                <a:latin typeface="+mj-ea"/>
              </a:rPr>
            </a:br>
            <a:r>
              <a:rPr lang="ja-JP" altLang="en-US" sz="4400" b="1" dirty="0">
                <a:latin typeface="+mj-ea"/>
              </a:rPr>
              <a:t>コミュニケーション</a:t>
            </a:r>
            <a:endParaRPr kumimoji="1" lang="ja-JP" altLang="en-US" sz="4400" b="1" dirty="0">
              <a:latin typeface="+mj-ea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0184" y="3326596"/>
            <a:ext cx="2465689" cy="2957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809650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1" y="-11771"/>
            <a:ext cx="8229600" cy="1273259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6529" y="322747"/>
            <a:ext cx="8633012" cy="717152"/>
          </a:xfrm>
        </p:spPr>
        <p:txBody>
          <a:bodyPr anchor="ctr">
            <a:noAutofit/>
          </a:bodyPr>
          <a:lstStyle/>
          <a:p>
            <a:pPr algn="l">
              <a:lnSpc>
                <a:spcPct val="100000"/>
              </a:lnSpc>
            </a:pPr>
            <a:r>
              <a:rPr lang="ja-JP" altLang="en-US" sz="2400" dirty="0">
                <a:latin typeface="+mj-ea"/>
              </a:rPr>
              <a:t>メッセージアプリに</a:t>
            </a:r>
            <a:r>
              <a:rPr lang="ja-JP" altLang="en-US" sz="2400" dirty="0" smtClean="0">
                <a:latin typeface="+mj-ea"/>
              </a:rPr>
              <a:t>よるコミュニケーション</a:t>
            </a:r>
            <a:endParaRPr kumimoji="1" lang="ja-JP" altLang="en-US" sz="2400" dirty="0">
              <a:latin typeface="+mj-ea"/>
            </a:endParaRPr>
          </a:p>
        </p:txBody>
      </p:sp>
      <p:sp>
        <p:nvSpPr>
          <p:cNvPr id="4" name="コンテンツ プレースホルダー 2"/>
          <p:cNvSpPr txBox="1">
            <a:spLocks/>
          </p:cNvSpPr>
          <p:nvPr/>
        </p:nvSpPr>
        <p:spPr>
          <a:xfrm>
            <a:off x="636495" y="1256209"/>
            <a:ext cx="8050306" cy="50549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3600" b="1" dirty="0">
                <a:latin typeface="+mn-ea"/>
              </a:rPr>
              <a:t>授業</a:t>
            </a:r>
            <a:r>
              <a:rPr lang="ja-JP" altLang="en-US" sz="3600" b="1" dirty="0" smtClean="0">
                <a:latin typeface="+mn-ea"/>
              </a:rPr>
              <a:t>の</a:t>
            </a:r>
            <a:r>
              <a:rPr lang="ja-JP" altLang="en-US" sz="3600" b="1" dirty="0">
                <a:latin typeface="+mn-ea"/>
              </a:rPr>
              <a:t>予定</a:t>
            </a:r>
            <a:endParaRPr lang="en-US" altLang="ja-JP" sz="3600" b="1" dirty="0" smtClean="0">
              <a:latin typeface="+mn-ea"/>
            </a:endParaRPr>
          </a:p>
          <a:p>
            <a:pPr marL="542925" indent="-542925" algn="l">
              <a:buFont typeface="+mj-lt"/>
              <a:buAutoNum type="arabicPeriod"/>
            </a:pPr>
            <a:r>
              <a:rPr lang="ja-JP" altLang="en-US" sz="3600" dirty="0" smtClean="0">
                <a:latin typeface="+mn-ea"/>
              </a:rPr>
              <a:t>アプリを使ってコミュニケーション</a:t>
            </a:r>
            <a:endParaRPr lang="en-US" altLang="ja-JP" sz="3600" dirty="0" smtClean="0">
              <a:latin typeface="+mn-ea"/>
            </a:endParaRPr>
          </a:p>
          <a:p>
            <a:pPr marL="542925" indent="-542925" algn="l">
              <a:buFont typeface="+mj-lt"/>
              <a:buAutoNum type="arabicPeriod"/>
            </a:pPr>
            <a:r>
              <a:rPr lang="ja-JP" altLang="en-US" sz="3600" dirty="0" smtClean="0">
                <a:latin typeface="+mn-ea"/>
              </a:rPr>
              <a:t>すぐに返信？</a:t>
            </a:r>
            <a:endParaRPr lang="en-US" altLang="ja-JP" sz="3600" dirty="0" smtClean="0">
              <a:latin typeface="+mn-ea"/>
            </a:endParaRPr>
          </a:p>
          <a:p>
            <a:pPr marL="542925" indent="-542925" algn="l">
              <a:buFont typeface="+mj-lt"/>
              <a:buAutoNum type="arabicPeriod"/>
            </a:pPr>
            <a:r>
              <a:rPr lang="ja-JP" altLang="en-US" sz="3600" dirty="0" smtClean="0">
                <a:latin typeface="+mn-ea"/>
              </a:rPr>
              <a:t>「グループ」機能</a:t>
            </a:r>
            <a:endParaRPr lang="en-US" altLang="ja-JP" sz="3600" dirty="0" smtClean="0">
              <a:latin typeface="+mn-ea"/>
            </a:endParaRPr>
          </a:p>
          <a:p>
            <a:pPr marL="542925" indent="-542925" algn="l">
              <a:buFont typeface="+mj-lt"/>
              <a:buAutoNum type="arabicPeriod"/>
            </a:pPr>
            <a:r>
              <a:rPr lang="ja-JP" altLang="en-US" sz="3600" dirty="0" smtClean="0">
                <a:latin typeface="+mn-ea"/>
              </a:rPr>
              <a:t>まとめ</a:t>
            </a:r>
            <a:endParaRPr lang="en-US" altLang="ja-JP" sz="3600" dirty="0" smtClean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38114628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31" y="6297"/>
            <a:ext cx="8229600" cy="1273259"/>
          </a:xfrm>
          <a:prstGeom prst="rect">
            <a:avLst/>
          </a:prstGeom>
        </p:spPr>
      </p:pic>
      <p:sp>
        <p:nvSpPr>
          <p:cNvPr id="7" name="タイトル 1"/>
          <p:cNvSpPr>
            <a:spLocks noGrp="1"/>
          </p:cNvSpPr>
          <p:nvPr>
            <p:ph type="title"/>
          </p:nvPr>
        </p:nvSpPr>
        <p:spPr>
          <a:xfrm>
            <a:off x="242046" y="313757"/>
            <a:ext cx="8633013" cy="735106"/>
          </a:xfrm>
        </p:spPr>
        <p:txBody>
          <a:bodyPr>
            <a:noAutofit/>
          </a:bodyPr>
          <a:lstStyle/>
          <a:p>
            <a:pPr>
              <a:buSzPct val="120000"/>
            </a:pPr>
            <a:r>
              <a:rPr lang="ja-JP" altLang="en-US" sz="2400" spc="-36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１．</a:t>
            </a:r>
            <a:r>
              <a:rPr kumimoji="1" lang="ja-JP" altLang="en-US" sz="2400" spc="-36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アプリを使ってコミュニケーション</a:t>
            </a:r>
            <a:endParaRPr kumimoji="1" lang="ja-JP" altLang="en-US" sz="2400" spc="-36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aphicFrame>
        <p:nvGraphicFramePr>
          <p:cNvPr id="9" name="グラフ 8"/>
          <p:cNvGraphicFramePr/>
          <p:nvPr>
            <p:extLst>
              <p:ext uri="{D42A27DB-BD31-4B8C-83A1-F6EECF244321}">
                <p14:modId xmlns:p14="http://schemas.microsoft.com/office/powerpoint/2010/main" val="2991539012"/>
              </p:ext>
            </p:extLst>
          </p:nvPr>
        </p:nvGraphicFramePr>
        <p:xfrm>
          <a:off x="242047" y="1339217"/>
          <a:ext cx="8650942" cy="49809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89429832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7" name="タイトル 1"/>
          <p:cNvSpPr>
            <a:spLocks noGrp="1"/>
          </p:cNvSpPr>
          <p:nvPr>
            <p:ph type="title"/>
          </p:nvPr>
        </p:nvSpPr>
        <p:spPr>
          <a:xfrm>
            <a:off x="242046" y="349617"/>
            <a:ext cx="8633013" cy="735106"/>
          </a:xfrm>
        </p:spPr>
        <p:txBody>
          <a:bodyPr>
            <a:noAutofit/>
          </a:bodyPr>
          <a:lstStyle/>
          <a:p>
            <a:pPr>
              <a:buSzPct val="120000"/>
            </a:pPr>
            <a:r>
              <a:rPr lang="ja-JP" altLang="en-US" sz="2400" spc="-360" dirty="0" smtClean="0">
                <a:latin typeface="+mj-ea"/>
              </a:rPr>
              <a:t>２．すぐに返信？</a:t>
            </a:r>
            <a:endParaRPr kumimoji="1" lang="ja-JP" altLang="en-US" sz="2400" spc="-360" dirty="0">
              <a:latin typeface="+mj-ea"/>
            </a:endParaRPr>
          </a:p>
        </p:txBody>
      </p:sp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5812" y="1272988"/>
            <a:ext cx="8014448" cy="5020235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ja-JP" altLang="en-US" sz="3600" b="1" dirty="0" smtClean="0">
                <a:latin typeface="+mn-ea"/>
              </a:rPr>
              <a:t>問１</a:t>
            </a:r>
            <a:endParaRPr lang="ja-JP" altLang="en-US" sz="3600" b="1" dirty="0">
              <a:latin typeface="+mn-ea"/>
            </a:endParaRPr>
          </a:p>
          <a:p>
            <a:pPr marL="0" indent="0">
              <a:buNone/>
            </a:pPr>
            <a:r>
              <a:rPr lang="ja-JP" altLang="en-US" sz="3600" dirty="0" smtClean="0">
                <a:latin typeface="+mn-ea"/>
              </a:rPr>
              <a:t>アプリに</a:t>
            </a:r>
            <a:r>
              <a:rPr lang="ja-JP" altLang="en-US" sz="3600" dirty="0">
                <a:latin typeface="+mn-ea"/>
              </a:rPr>
              <a:t>届くメッセージ</a:t>
            </a:r>
            <a:r>
              <a:rPr lang="ja-JP" altLang="en-US" sz="3600">
                <a:latin typeface="+mn-ea"/>
              </a:rPr>
              <a:t>や</a:t>
            </a:r>
            <a:r>
              <a:rPr lang="ja-JP" altLang="en-US" sz="3600" smtClean="0">
                <a:latin typeface="+mn-ea"/>
              </a:rPr>
              <a:t>メールには</a:t>
            </a:r>
            <a:r>
              <a:rPr lang="en-US" altLang="ja-JP" sz="3600" dirty="0" smtClean="0">
                <a:latin typeface="+mn-ea"/>
              </a:rPr>
              <a:t/>
            </a:r>
            <a:br>
              <a:rPr lang="en-US" altLang="ja-JP" sz="3600" dirty="0" smtClean="0">
                <a:latin typeface="+mn-ea"/>
              </a:rPr>
            </a:br>
            <a:r>
              <a:rPr lang="ja-JP" altLang="en-US" sz="3600" dirty="0" smtClean="0">
                <a:latin typeface="+mn-ea"/>
              </a:rPr>
              <a:t>すぐ</a:t>
            </a:r>
            <a:r>
              <a:rPr lang="ja-JP" altLang="en-US" sz="3600" dirty="0">
                <a:latin typeface="+mn-ea"/>
              </a:rPr>
              <a:t>に返信しますか</a:t>
            </a:r>
            <a:r>
              <a:rPr lang="ja-JP" altLang="en-US" sz="3600" dirty="0" smtClean="0">
                <a:latin typeface="+mn-ea"/>
              </a:rPr>
              <a:t>？ しません</a:t>
            </a:r>
            <a:r>
              <a:rPr lang="ja-JP" altLang="en-US" sz="3600" dirty="0">
                <a:latin typeface="+mn-ea"/>
              </a:rPr>
              <a:t>か</a:t>
            </a:r>
            <a:r>
              <a:rPr lang="ja-JP" altLang="en-US" sz="3600" dirty="0" smtClean="0">
                <a:latin typeface="+mn-ea"/>
              </a:rPr>
              <a:t>？</a:t>
            </a:r>
            <a:endParaRPr lang="en-US" altLang="ja-JP" sz="3600" dirty="0" smtClean="0">
              <a:latin typeface="+mn-ea"/>
            </a:endParaRPr>
          </a:p>
          <a:p>
            <a:pPr marL="0" indent="0">
              <a:buNone/>
            </a:pPr>
            <a:r>
              <a:rPr lang="ja-JP" altLang="en-US" sz="3600" dirty="0" smtClean="0">
                <a:latin typeface="+mn-ea"/>
              </a:rPr>
              <a:t>体験をふまえて考えましょう。</a:t>
            </a:r>
            <a:endParaRPr lang="en-US" altLang="ja-JP" sz="3600" dirty="0" smtClean="0">
              <a:latin typeface="+mn-ea"/>
            </a:endParaRPr>
          </a:p>
          <a:p>
            <a:pPr marL="0" indent="0">
              <a:buNone/>
            </a:pPr>
            <a:endParaRPr lang="en-US" altLang="ja-JP" sz="3200" dirty="0">
              <a:latin typeface="+mn-ea"/>
            </a:endParaRPr>
          </a:p>
          <a:p>
            <a:pPr marL="0" indent="0">
              <a:buNone/>
            </a:pPr>
            <a:endParaRPr lang="en-US" altLang="ja-JP" sz="3200" dirty="0" smtClean="0">
              <a:latin typeface="+mn-ea"/>
            </a:endParaRPr>
          </a:p>
          <a:p>
            <a:pPr marL="0" indent="0">
              <a:buNone/>
            </a:pPr>
            <a:endParaRPr lang="en-US" altLang="ja-JP" sz="3200" dirty="0" smtClean="0">
              <a:latin typeface="+mn-ea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7657" y="4105835"/>
            <a:ext cx="2590743" cy="2184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739648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5812" y="1272988"/>
            <a:ext cx="8014448" cy="502641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ja-JP" altLang="en-US" sz="3600" b="1" dirty="0" smtClean="0">
                <a:latin typeface="+mn-ea"/>
              </a:rPr>
              <a:t>問２</a:t>
            </a:r>
            <a:endParaRPr lang="ja-JP" altLang="en-US" sz="3600" b="1" dirty="0">
              <a:latin typeface="+mn-ea"/>
            </a:endParaRPr>
          </a:p>
          <a:p>
            <a:pPr marL="0" indent="0">
              <a:buNone/>
            </a:pPr>
            <a:r>
              <a:rPr lang="ja-JP" altLang="en-US" sz="3600" dirty="0">
                <a:latin typeface="+mn-ea"/>
              </a:rPr>
              <a:t>返信をすぐ</a:t>
            </a:r>
            <a:r>
              <a:rPr lang="ja-JP" altLang="en-US" sz="3600" dirty="0" smtClean="0">
                <a:latin typeface="+mn-ea"/>
              </a:rPr>
              <a:t>送る、すぐ</a:t>
            </a:r>
            <a:r>
              <a:rPr lang="ja-JP" altLang="en-US" sz="3600" dirty="0">
                <a:latin typeface="+mn-ea"/>
              </a:rPr>
              <a:t>に</a:t>
            </a:r>
            <a:r>
              <a:rPr lang="ja-JP" altLang="en-US" sz="3600" dirty="0" smtClean="0">
                <a:latin typeface="+mn-ea"/>
              </a:rPr>
              <a:t>送らない</a:t>
            </a:r>
            <a:r>
              <a:rPr lang="en-US" altLang="ja-JP" sz="3600" dirty="0" smtClean="0">
                <a:latin typeface="+mn-ea"/>
              </a:rPr>
              <a:t/>
            </a:r>
            <a:br>
              <a:rPr lang="en-US" altLang="ja-JP" sz="3600" dirty="0" smtClean="0">
                <a:latin typeface="+mn-ea"/>
              </a:rPr>
            </a:br>
            <a:r>
              <a:rPr lang="ja-JP" altLang="en-US" sz="3600" dirty="0" smtClean="0">
                <a:latin typeface="+mn-ea"/>
              </a:rPr>
              <a:t>と</a:t>
            </a:r>
            <a:r>
              <a:rPr lang="ja-JP" altLang="en-US" sz="3600" dirty="0">
                <a:latin typeface="+mn-ea"/>
              </a:rPr>
              <a:t>いう判断</a:t>
            </a:r>
            <a:r>
              <a:rPr lang="ja-JP" altLang="en-US" sz="3600" dirty="0" smtClean="0">
                <a:latin typeface="+mn-ea"/>
              </a:rPr>
              <a:t>を、相手</a:t>
            </a:r>
            <a:r>
              <a:rPr lang="ja-JP" altLang="en-US" sz="3600" dirty="0">
                <a:latin typeface="+mn-ea"/>
              </a:rPr>
              <a:t>がどのよう</a:t>
            </a:r>
            <a:r>
              <a:rPr lang="ja-JP" altLang="en-US" sz="3600" dirty="0" smtClean="0">
                <a:latin typeface="+mn-ea"/>
              </a:rPr>
              <a:t>に</a:t>
            </a:r>
            <a:r>
              <a:rPr lang="en-US" altLang="ja-JP" sz="3600" dirty="0" smtClean="0">
                <a:latin typeface="+mn-ea"/>
              </a:rPr>
              <a:t/>
            </a:r>
            <a:br>
              <a:rPr lang="en-US" altLang="ja-JP" sz="3600" dirty="0" smtClean="0">
                <a:latin typeface="+mn-ea"/>
              </a:rPr>
            </a:br>
            <a:r>
              <a:rPr lang="ja-JP" altLang="en-US" sz="3600" dirty="0" smtClean="0">
                <a:latin typeface="+mn-ea"/>
              </a:rPr>
              <a:t>感じて</a:t>
            </a:r>
            <a:r>
              <a:rPr lang="ja-JP" altLang="en-US" sz="3600" dirty="0">
                <a:latin typeface="+mn-ea"/>
              </a:rPr>
              <a:t>いるの</a:t>
            </a:r>
            <a:r>
              <a:rPr lang="ja-JP" altLang="en-US" sz="3600" dirty="0" smtClean="0">
                <a:latin typeface="+mn-ea"/>
              </a:rPr>
              <a:t>か、考えて</a:t>
            </a:r>
            <a:r>
              <a:rPr lang="ja-JP" altLang="en-US" sz="3600" dirty="0">
                <a:latin typeface="+mn-ea"/>
              </a:rPr>
              <a:t>みましょう</a:t>
            </a:r>
            <a:r>
              <a:rPr lang="ja-JP" altLang="en-US" sz="3600" dirty="0" smtClean="0">
                <a:latin typeface="+mn-ea"/>
              </a:rPr>
              <a:t>。</a:t>
            </a:r>
            <a:endParaRPr lang="en-US" altLang="ja-JP" sz="3600" dirty="0" smtClean="0">
              <a:latin typeface="+mn-ea"/>
            </a:endParaRPr>
          </a:p>
          <a:p>
            <a:pPr marL="0" indent="0">
              <a:buNone/>
            </a:pPr>
            <a:endParaRPr lang="en-US" altLang="ja-JP" sz="3200" dirty="0">
              <a:latin typeface="+mn-ea"/>
            </a:endParaRPr>
          </a:p>
          <a:p>
            <a:pPr marL="0" indent="0">
              <a:buNone/>
            </a:pPr>
            <a:endParaRPr lang="en-US" altLang="ja-JP" sz="3200" dirty="0" smtClean="0">
              <a:latin typeface="+mn-ea"/>
            </a:endParaRPr>
          </a:p>
          <a:p>
            <a:pPr marL="0" indent="0">
              <a:buNone/>
            </a:pPr>
            <a:endParaRPr lang="en-US" altLang="ja-JP" sz="3200" dirty="0" smtClean="0">
              <a:latin typeface="+mn-ea"/>
            </a:endParaRPr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3198" y="4123764"/>
            <a:ext cx="4439662" cy="2175643"/>
          </a:xfrm>
          <a:prstGeom prst="rect">
            <a:avLst/>
          </a:prstGeom>
        </p:spPr>
      </p:pic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42046" y="349617"/>
            <a:ext cx="8633013" cy="735106"/>
          </a:xfrm>
        </p:spPr>
        <p:txBody>
          <a:bodyPr>
            <a:noAutofit/>
          </a:bodyPr>
          <a:lstStyle/>
          <a:p>
            <a:pPr>
              <a:buSzPct val="120000"/>
            </a:pPr>
            <a:r>
              <a:rPr lang="ja-JP" altLang="en-US" sz="2400" spc="-360" dirty="0" smtClean="0">
                <a:latin typeface="+mj-ea"/>
              </a:rPr>
              <a:t>２．すぐに返信？</a:t>
            </a:r>
            <a:endParaRPr kumimoji="1" lang="ja-JP" altLang="en-US" sz="2400" spc="-360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29060579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-11633"/>
            <a:ext cx="8229600" cy="1273259"/>
          </a:xfrm>
          <a:prstGeom prst="rect">
            <a:avLst/>
          </a:prstGeom>
        </p:spPr>
      </p:pic>
      <p:sp>
        <p:nvSpPr>
          <p:cNvPr id="7" name="タイトル 1"/>
          <p:cNvSpPr>
            <a:spLocks noGrp="1"/>
          </p:cNvSpPr>
          <p:nvPr>
            <p:ph type="title"/>
          </p:nvPr>
        </p:nvSpPr>
        <p:spPr>
          <a:xfrm>
            <a:off x="242046" y="358582"/>
            <a:ext cx="8633013" cy="735106"/>
          </a:xfrm>
        </p:spPr>
        <p:txBody>
          <a:bodyPr>
            <a:noAutofit/>
          </a:bodyPr>
          <a:lstStyle/>
          <a:p>
            <a:pPr>
              <a:buSzPct val="120000"/>
            </a:pPr>
            <a:r>
              <a:rPr lang="ja-JP" altLang="en-US" sz="2400" spc="-360" dirty="0">
                <a:latin typeface="+mj-ea"/>
              </a:rPr>
              <a:t>３</a:t>
            </a:r>
            <a:r>
              <a:rPr lang="ja-JP" altLang="en-US" sz="2400" spc="-360" dirty="0" smtClean="0">
                <a:latin typeface="+mj-ea"/>
              </a:rPr>
              <a:t>．「グループ」機能</a:t>
            </a:r>
            <a:endParaRPr kumimoji="1" lang="ja-JP" altLang="en-US" sz="2400" spc="-360" dirty="0">
              <a:latin typeface="+mj-ea"/>
            </a:endParaRPr>
          </a:p>
        </p:txBody>
      </p:sp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5812" y="1272988"/>
            <a:ext cx="8014448" cy="5053295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ja-JP" altLang="en-US" sz="3200" b="1" dirty="0">
                <a:latin typeface="+mn-ea"/>
              </a:rPr>
              <a:t>問３</a:t>
            </a:r>
          </a:p>
          <a:p>
            <a:pPr marL="0" indent="0">
              <a:buNone/>
            </a:pPr>
            <a:r>
              <a:rPr lang="ja-JP" altLang="en-US" sz="3200" dirty="0">
                <a:latin typeface="+mn-ea"/>
              </a:rPr>
              <a:t>グループをつくることのメリットとデメリットは何ですか？</a:t>
            </a:r>
          </a:p>
          <a:p>
            <a:pPr marL="0" indent="0">
              <a:buNone/>
            </a:pPr>
            <a:r>
              <a:rPr lang="ja-JP" altLang="en-US" sz="3200" dirty="0">
                <a:latin typeface="+mn-ea"/>
              </a:rPr>
              <a:t>複数つくる人はなぜつくると考えますか？</a:t>
            </a:r>
          </a:p>
          <a:p>
            <a:pPr marL="0" indent="0">
              <a:buNone/>
            </a:pPr>
            <a:r>
              <a:rPr lang="ja-JP" altLang="en-US" sz="3200" dirty="0" smtClean="0">
                <a:latin typeface="+mn-ea"/>
              </a:rPr>
              <a:t>グループ機能は、どのようなトラブル</a:t>
            </a:r>
            <a:r>
              <a:rPr lang="ja-JP" altLang="en-US" sz="3200" dirty="0">
                <a:latin typeface="+mn-ea"/>
              </a:rPr>
              <a:t>が</a:t>
            </a:r>
          </a:p>
          <a:p>
            <a:pPr marL="0" indent="0">
              <a:buNone/>
            </a:pPr>
            <a:r>
              <a:rPr lang="ja-JP" altLang="en-US" sz="3200" dirty="0">
                <a:latin typeface="+mn-ea"/>
              </a:rPr>
              <a:t>考えられますか</a:t>
            </a:r>
            <a:r>
              <a:rPr lang="ja-JP" altLang="en-US" sz="3200" dirty="0" smtClean="0">
                <a:latin typeface="+mn-ea"/>
              </a:rPr>
              <a:t>？</a:t>
            </a:r>
            <a:endParaRPr lang="en-US" altLang="ja-JP" sz="3200" dirty="0" smtClean="0">
              <a:latin typeface="+mn-ea"/>
            </a:endParaRPr>
          </a:p>
          <a:p>
            <a:pPr marL="0" indent="0">
              <a:buNone/>
            </a:pPr>
            <a:endParaRPr lang="en-US" altLang="ja-JP" sz="3200" dirty="0" smtClean="0">
              <a:latin typeface="+mn-ea"/>
            </a:endParaRPr>
          </a:p>
          <a:p>
            <a:pPr marL="0" indent="0">
              <a:buNone/>
            </a:pPr>
            <a:endParaRPr lang="en-US" altLang="ja-JP" sz="3200" dirty="0" smtClean="0">
              <a:latin typeface="+mn-ea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5520" y="4790233"/>
            <a:ext cx="2128972" cy="16018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0582" y="4790234"/>
            <a:ext cx="2128970" cy="1601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3645971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7" name="タイトル 1"/>
          <p:cNvSpPr>
            <a:spLocks noGrp="1"/>
          </p:cNvSpPr>
          <p:nvPr>
            <p:ph type="title"/>
          </p:nvPr>
        </p:nvSpPr>
        <p:spPr>
          <a:xfrm>
            <a:off x="242046" y="358582"/>
            <a:ext cx="8633013" cy="735106"/>
          </a:xfrm>
        </p:spPr>
        <p:txBody>
          <a:bodyPr>
            <a:noAutofit/>
          </a:bodyPr>
          <a:lstStyle/>
          <a:p>
            <a:pPr>
              <a:buSzPct val="120000"/>
            </a:pPr>
            <a:r>
              <a:rPr lang="ja-JP" altLang="en-US" sz="2400" spc="-360" dirty="0">
                <a:latin typeface="+mj-ea"/>
              </a:rPr>
              <a:t>４</a:t>
            </a:r>
            <a:r>
              <a:rPr lang="ja-JP" altLang="en-US" sz="2400" spc="-360" dirty="0" smtClean="0">
                <a:latin typeface="+mj-ea"/>
              </a:rPr>
              <a:t>．まとめ</a:t>
            </a:r>
            <a:endParaRPr kumimoji="1" lang="ja-JP" altLang="en-US" sz="2400" spc="-360" dirty="0">
              <a:latin typeface="+mj-ea"/>
            </a:endParaRPr>
          </a:p>
        </p:txBody>
      </p:sp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5811" y="1272988"/>
            <a:ext cx="8319247" cy="5047129"/>
          </a:xfrm>
        </p:spPr>
        <p:txBody>
          <a:bodyPr anchor="ctr">
            <a:normAutofit/>
          </a:bodyPr>
          <a:lstStyle/>
          <a:p>
            <a:r>
              <a:rPr lang="ja-JP" altLang="en-US" sz="4000" dirty="0" smtClean="0">
                <a:latin typeface="+mn-ea"/>
              </a:rPr>
              <a:t>メッセージ</a:t>
            </a:r>
            <a:r>
              <a:rPr lang="ja-JP" altLang="en-US" sz="4000" dirty="0">
                <a:latin typeface="+mn-ea"/>
              </a:rPr>
              <a:t>の返信に</a:t>
            </a:r>
            <a:r>
              <a:rPr lang="ja-JP" altLang="en-US" sz="4000" dirty="0" smtClean="0">
                <a:latin typeface="+mn-ea"/>
              </a:rPr>
              <a:t>ついて。</a:t>
            </a:r>
            <a:endParaRPr lang="ja-JP" altLang="en-US" sz="4000" dirty="0">
              <a:latin typeface="+mn-ea"/>
            </a:endParaRPr>
          </a:p>
          <a:p>
            <a:r>
              <a:rPr lang="ja-JP" altLang="en-US" sz="4000" dirty="0" smtClean="0">
                <a:latin typeface="+mn-ea"/>
              </a:rPr>
              <a:t>グループ</a:t>
            </a:r>
            <a:r>
              <a:rPr lang="ja-JP" altLang="en-US" sz="4000" dirty="0">
                <a:latin typeface="+mn-ea"/>
              </a:rPr>
              <a:t>機能に</a:t>
            </a:r>
            <a:r>
              <a:rPr lang="ja-JP" altLang="en-US" sz="4000" dirty="0" smtClean="0">
                <a:latin typeface="+mn-ea"/>
              </a:rPr>
              <a:t>ついて。</a:t>
            </a:r>
            <a:endParaRPr lang="ja-JP" altLang="en-US" sz="4000" dirty="0">
              <a:latin typeface="+mn-ea"/>
            </a:endParaRPr>
          </a:p>
          <a:p>
            <a:r>
              <a:rPr lang="ja-JP" altLang="en-US" sz="4000" dirty="0" smtClean="0">
                <a:latin typeface="+mn-ea"/>
              </a:rPr>
              <a:t>相手</a:t>
            </a:r>
            <a:r>
              <a:rPr lang="ja-JP" altLang="en-US" sz="4000" dirty="0">
                <a:latin typeface="+mn-ea"/>
              </a:rPr>
              <a:t>はあなたと「異なる考え方」の</a:t>
            </a:r>
            <a:r>
              <a:rPr lang="ja-JP" altLang="en-US" sz="4000" dirty="0" smtClean="0">
                <a:latin typeface="+mn-ea"/>
              </a:rPr>
              <a:t>人かもしれない。</a:t>
            </a:r>
            <a:endParaRPr lang="en-US" altLang="ja-JP" sz="4000" dirty="0" smtClean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27372599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160</Words>
  <Application>Microsoft Office PowerPoint</Application>
  <PresentationFormat>画面に合わせる (4:3)</PresentationFormat>
  <Paragraphs>36</Paragraphs>
  <Slides>7</Slides>
  <Notes>2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8" baseType="lpstr">
      <vt:lpstr>Office テーマ</vt:lpstr>
      <vt:lpstr>メッセージアプリによる コミュニケーション</vt:lpstr>
      <vt:lpstr>メッセージアプリによるコミュニケーション</vt:lpstr>
      <vt:lpstr>１．アプリを使ってコミュニケーション</vt:lpstr>
      <vt:lpstr>２．すぐに返信？</vt:lpstr>
      <vt:lpstr>２．すぐに返信？</vt:lpstr>
      <vt:lpstr>３．「グループ」機能</vt:lpstr>
      <vt:lpstr>４．まとめ</vt:lpstr>
    </vt:vector>
  </TitlesOfParts>
  <Manager/>
  <Company>株式会社日本標準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株式会社日本標準</dc:creator>
  <cp:lastModifiedBy/>
  <cp:revision>1</cp:revision>
  <dcterms:created xsi:type="dcterms:W3CDTF">2017-09-04T03:27:42Z</dcterms:created>
  <dcterms:modified xsi:type="dcterms:W3CDTF">2017-09-26T03:18:56Z</dcterms:modified>
</cp:coreProperties>
</file>