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93" r:id="rId2"/>
    <p:sldId id="295" r:id="rId3"/>
    <p:sldId id="297" r:id="rId4"/>
    <p:sldId id="299" r:id="rId5"/>
    <p:sldId id="300" r:id="rId6"/>
    <p:sldId id="301" r:id="rId7"/>
    <p:sldId id="298" r:id="rId8"/>
    <p:sldId id="302" r:id="rId9"/>
    <p:sldId id="303" r:id="rId10"/>
    <p:sldId id="305" r:id="rId11"/>
    <p:sldId id="304" r:id="rId12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6" autoAdjust="0"/>
    <p:restoredTop sz="94660"/>
  </p:normalViewPr>
  <p:slideViewPr>
    <p:cSldViewPr snapToGrid="0">
      <p:cViewPr varScale="1">
        <p:scale>
          <a:sx n="53" d="100"/>
          <a:sy n="53" d="100"/>
        </p:scale>
        <p:origin x="90" y="13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532" y="0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B99388DC-2004-45DD-9524-FD98B259FF2D}" type="datetimeFigureOut">
              <a:rPr kumimoji="1" lang="ja-JP" altLang="en-US" smtClean="0"/>
              <a:t>2017/9/23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716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532" y="9428716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7308543E-81B9-43BF-858E-16FA4BE30A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65793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3B922EDF-0029-4444-80A2-4AE2339A60F6}" type="datetimeFigureOut">
              <a:rPr kumimoji="1" lang="ja-JP" altLang="en-US" smtClean="0"/>
              <a:t>2017/9/23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14" tIns="45807" rIns="91614" bIns="4580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614" tIns="45807" rIns="91614" bIns="4580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866FE33F-FACC-4338-9703-7C409270D5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7620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FE33F-FACC-4338-9703-7C409270D5C0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ヘッダー プレースホルダー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512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DC48E71-E9DE-5A49-9047-B8E24E9ED8D1}" type="datetime1">
              <a:rPr kumimoji="1" lang="ja-JP" altLang="en-US" smtClean="0"/>
              <a:t>2017/9/23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2167165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74E2B77-ED35-E14F-9A0C-72CB58ED9978}" type="datetime1">
              <a:rPr kumimoji="1" lang="ja-JP" altLang="en-US" smtClean="0"/>
              <a:t>2017/9/23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618830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F14A88C-2E39-F64E-A237-125EC5381FA8}" type="datetime1">
              <a:rPr kumimoji="1" lang="ja-JP" altLang="en-US" smtClean="0"/>
              <a:t>2017/9/23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1306543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8E7BDF8-76F7-B447-A55B-5E2C894D102C}" type="datetime1">
              <a:rPr kumimoji="1" lang="ja-JP" altLang="en-US" smtClean="0"/>
              <a:t>2017/9/23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>
            <a:lvl1pPr>
              <a:defRPr sz="2800"/>
            </a:lvl1pPr>
          </a:lstStyle>
          <a:p>
            <a:fld id="{7936050E-9D33-427A-BD3B-7D55570C82A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399112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611C86D-073B-EB4D-A4E9-96A4B8EA286B}" type="datetime1">
              <a:rPr kumimoji="1" lang="ja-JP" altLang="en-US" smtClean="0"/>
              <a:t>2017/9/23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845539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DD85D87-0618-534A-B57E-79FB6A839F4F}" type="datetime1">
              <a:rPr kumimoji="1" lang="ja-JP" altLang="en-US" smtClean="0"/>
              <a:t>2017/9/23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941364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0980A5E-B186-D444-86BE-21B7F938D3EE}" type="datetime1">
              <a:rPr kumimoji="1" lang="ja-JP" altLang="en-US" smtClean="0"/>
              <a:t>2017/9/23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586371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6E1BDE-979D-4940-AD23-130244A80224}" type="datetime1">
              <a:rPr kumimoji="1" lang="ja-JP" altLang="en-US" smtClean="0"/>
              <a:t>2017/9/23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913090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2EEA8F2-868B-DD4D-A564-9D4371952C5F}" type="datetime1">
              <a:rPr kumimoji="1" lang="ja-JP" altLang="en-US" smtClean="0"/>
              <a:t>2017/9/23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092564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4CFFB06-5052-0B47-A0CF-0007F919F8A2}" type="datetime1">
              <a:rPr kumimoji="1" lang="ja-JP" altLang="en-US" smtClean="0"/>
              <a:t>2017/9/23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29808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C56039-6992-0E4E-B528-208265C86A71}" type="datetime1">
              <a:rPr kumimoji="1" lang="ja-JP" altLang="en-US" smtClean="0"/>
              <a:t>2017/9/23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071913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63984"/>
            <a:ext cx="91440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altLang="ja-JP" dirty="0" err="1" smtClean="0">
                <a:latin typeface="Century" panose="02040604050505020304" pitchFamily="18" charset="0"/>
                <a:ea typeface="Meiryo UI" panose="020B0604030504040204" pitchFamily="50" charset="-128"/>
              </a:rPr>
              <a:t>copyright©INAGAKI</a:t>
            </a:r>
            <a:r>
              <a:rPr lang="en-US" altLang="ja-JP" dirty="0" smtClean="0">
                <a:latin typeface="Century" panose="02040604050505020304" pitchFamily="18" charset="0"/>
                <a:ea typeface="Meiryo UI" panose="020B0604030504040204" pitchFamily="50" charset="-128"/>
              </a:rPr>
              <a:t> Shunsuke, IMADO Tamami All Rights Reserved</a:t>
            </a:r>
            <a:endParaRPr lang="ja-JP" altLang="en-US" dirty="0" smtClean="0">
              <a:latin typeface="Century" panose="02040604050505020304" pitchFamily="18" charset="0"/>
              <a:ea typeface="Meiryo UI" panose="020B060403050404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6398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7936050E-9D33-427A-BD3B-7D55570C82A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6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-11771"/>
            <a:ext cx="8229600" cy="127325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6529" y="313782"/>
            <a:ext cx="8633012" cy="717152"/>
          </a:xfrm>
        </p:spPr>
        <p:txBody>
          <a:bodyPr anchor="ctr">
            <a:noAutofit/>
          </a:bodyPr>
          <a:lstStyle/>
          <a:p>
            <a:pPr algn="l">
              <a:lnSpc>
                <a:spcPct val="100000"/>
              </a:lnSpc>
            </a:pPr>
            <a:r>
              <a:rPr lang="ja-JP" altLang="en-US" sz="2400" dirty="0" smtClean="0">
                <a:latin typeface="+mj-ea"/>
              </a:rPr>
              <a:t>スマートフォンのポジティブな使い方</a:t>
            </a:r>
            <a:endParaRPr kumimoji="1" lang="ja-JP" altLang="en-US" sz="2400" dirty="0">
              <a:latin typeface="+mj-ea"/>
            </a:endParaRPr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457201" y="1256209"/>
            <a:ext cx="8050306" cy="5054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3600" b="1" dirty="0" smtClean="0">
                <a:latin typeface="+mn-ea"/>
              </a:rPr>
              <a:t>授業の予定</a:t>
            </a:r>
            <a:endParaRPr lang="en-US" altLang="ja-JP" sz="3600" b="1" dirty="0" smtClean="0">
              <a:latin typeface="+mn-ea"/>
            </a:endParaRPr>
          </a:p>
          <a:p>
            <a:pPr marL="542925" indent="-542925" algn="l">
              <a:buFont typeface="+mj-lt"/>
              <a:buAutoNum type="arabicPeriod"/>
            </a:pPr>
            <a:r>
              <a:rPr lang="ja-JP" altLang="en-US" sz="3600" dirty="0" smtClean="0">
                <a:latin typeface="+mn-ea"/>
              </a:rPr>
              <a:t>スマホ</a:t>
            </a:r>
            <a:r>
              <a:rPr lang="ja-JP" altLang="en-US" sz="3600" dirty="0">
                <a:latin typeface="+mn-ea"/>
              </a:rPr>
              <a:t>・コミュニケーションの実態</a:t>
            </a:r>
          </a:p>
          <a:p>
            <a:pPr marL="542925" indent="-542925" algn="l">
              <a:buFont typeface="+mj-lt"/>
              <a:buAutoNum type="arabicPeriod"/>
            </a:pPr>
            <a:r>
              <a:rPr lang="ja-JP" altLang="en-US" sz="3600" dirty="0" smtClean="0">
                <a:latin typeface="+mn-ea"/>
              </a:rPr>
              <a:t>今まで受けてきたスマホに関する</a:t>
            </a:r>
            <a:r>
              <a:rPr lang="en-US" altLang="ja-JP" sz="3600" dirty="0" smtClean="0">
                <a:latin typeface="+mn-ea"/>
              </a:rPr>
              <a:t/>
            </a:r>
            <a:br>
              <a:rPr lang="en-US" altLang="ja-JP" sz="3600" dirty="0" smtClean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講習の内容と考察</a:t>
            </a:r>
            <a:endParaRPr lang="en-US" altLang="ja-JP" sz="3600" dirty="0" smtClean="0">
              <a:latin typeface="+mn-ea"/>
            </a:endParaRPr>
          </a:p>
          <a:p>
            <a:pPr marL="542925" indent="-542925" algn="l">
              <a:buFont typeface="+mj-lt"/>
              <a:buAutoNum type="arabicPeriod"/>
            </a:pPr>
            <a:r>
              <a:rPr lang="ja-JP" altLang="en-US" sz="3600" dirty="0" smtClean="0">
                <a:latin typeface="+mn-ea"/>
              </a:rPr>
              <a:t>ポジティブ</a:t>
            </a:r>
            <a:r>
              <a:rPr lang="ja-JP" altLang="en-US" sz="3600" dirty="0">
                <a:latin typeface="+mn-ea"/>
              </a:rPr>
              <a:t>なスマホ・コミュニケーション</a:t>
            </a:r>
            <a:r>
              <a:rPr lang="ja-JP" altLang="en-US" sz="3600" dirty="0" smtClean="0">
                <a:latin typeface="+mn-ea"/>
              </a:rPr>
              <a:t>の発表</a:t>
            </a:r>
            <a:endParaRPr lang="ja-JP" altLang="en-US" sz="3600" dirty="0">
              <a:latin typeface="+mn-ea"/>
            </a:endParaRPr>
          </a:p>
          <a:p>
            <a:pPr marL="542925" indent="-542925" algn="l">
              <a:buFont typeface="+mj-lt"/>
              <a:buAutoNum type="arabicPeriod"/>
            </a:pPr>
            <a:r>
              <a:rPr lang="ja-JP" altLang="en-US" sz="3600" dirty="0">
                <a:latin typeface="+mn-ea"/>
              </a:rPr>
              <a:t>教員の意見</a:t>
            </a:r>
          </a:p>
        </p:txBody>
      </p:sp>
    </p:spTree>
    <p:extLst>
      <p:ext uri="{BB962C8B-B14F-4D97-AF65-F5344CB8AC3E}">
        <p14:creationId xmlns:p14="http://schemas.microsoft.com/office/powerpoint/2010/main" val="138114628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05" y="1273259"/>
            <a:ext cx="8014448" cy="504712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近頃はトイレで</a:t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>「汚さないで」</a:t>
            </a:r>
            <a:r>
              <a:rPr lang="ja-JP" altLang="en-US" sz="3600" dirty="0" smtClean="0">
                <a:latin typeface="+mn-ea"/>
              </a:rPr>
              <a:t>や「</a:t>
            </a:r>
            <a:r>
              <a:rPr lang="ja-JP" altLang="en-US" sz="3600" dirty="0">
                <a:latin typeface="+mn-ea"/>
              </a:rPr>
              <a:t>綺麗にしよう」</a:t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>といった標識より</a:t>
            </a:r>
            <a:r>
              <a:rPr lang="ja-JP" altLang="en-US" sz="3600" dirty="0" smtClean="0">
                <a:latin typeface="+mn-ea"/>
              </a:rPr>
              <a:t>も・・・</a:t>
            </a:r>
            <a:endParaRPr lang="en-US" altLang="ja-JP" sz="3600" dirty="0" smtClean="0">
              <a:latin typeface="+mn-ea"/>
            </a:endParaRPr>
          </a:p>
          <a:p>
            <a:pPr marL="0" indent="0" algn="ctr">
              <a:buNone/>
            </a:pP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ja-JP" altLang="en-US" sz="3200" dirty="0">
              <a:latin typeface="+mn-ea"/>
            </a:endParaRPr>
          </a:p>
        </p:txBody>
      </p:sp>
      <p:pic>
        <p:nvPicPr>
          <p:cNvPr id="1026" name="Picture 2" descr="Y:\ICT開発課\1.対応中業務\302_情報モラル教育書籍\ＰＰスライド\ウェブ用日本標準作成版\モラル本スライド用イラスト\イラスト\トイレ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6471" y="3713073"/>
            <a:ext cx="3413115" cy="264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242046" y="34961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４</a:t>
            </a:r>
            <a:r>
              <a:rPr lang="ja-JP" altLang="en-US" sz="2400" spc="-360" dirty="0" smtClean="0">
                <a:latin typeface="+mj-ea"/>
              </a:rPr>
              <a:t>．まとめ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8984787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05" y="1273259"/>
            <a:ext cx="8014448" cy="5047129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3600" dirty="0">
                <a:latin typeface="+mn-ea"/>
              </a:rPr>
              <a:t>「キレイに使ってくれてありがとう</a:t>
            </a:r>
            <a:r>
              <a:rPr lang="ja-JP" altLang="en-US" sz="3600" dirty="0" smtClean="0">
                <a:latin typeface="+mn-ea"/>
              </a:rPr>
              <a:t>」</a:t>
            </a:r>
            <a:endParaRPr lang="en-US" altLang="ja-JP" sz="36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>
              <a:latin typeface="+mn-ea"/>
            </a:endParaRPr>
          </a:p>
          <a:p>
            <a:pPr marL="0" indent="0">
              <a:buNone/>
            </a:pPr>
            <a:endParaRPr lang="ja-JP" altLang="en-US" sz="3200" dirty="0">
              <a:latin typeface="+mn-ea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507546" y="2703204"/>
            <a:ext cx="6314929" cy="3631475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 descr="Y:\ICT開発課\1.対応中業務\302_情報モラル教育書籍\ＰＰスライド\ウェブ用日本標準作成版\モラル本スライド用イラスト\イラスト\キレイ１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076" y="3232606"/>
            <a:ext cx="5539870" cy="2841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242046" y="34961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４</a:t>
            </a:r>
            <a:r>
              <a:rPr lang="ja-JP" altLang="en-US" sz="2400" spc="-360" dirty="0" smtClean="0">
                <a:latin typeface="+mj-ea"/>
              </a:rPr>
              <a:t>．まとめ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1862463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32272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１</a:t>
            </a:r>
            <a:r>
              <a:rPr lang="ja-JP" altLang="en-US" sz="2400" spc="-360" dirty="0" smtClean="0">
                <a:latin typeface="+mj-ea"/>
              </a:rPr>
              <a:t>．スマホ・コミュニケーションの実態</a:t>
            </a:r>
            <a:endParaRPr kumimoji="1" lang="ja-JP" altLang="en-US" sz="2400" spc="-360" dirty="0">
              <a:latin typeface="+mj-ea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問１</a:t>
            </a:r>
            <a:endParaRPr lang="en-US" altLang="ja-JP" sz="36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 smtClean="0">
                <a:latin typeface="+mn-ea"/>
              </a:rPr>
              <a:t>あなた</a:t>
            </a:r>
            <a:r>
              <a:rPr lang="ja-JP" altLang="en-US" sz="3600" dirty="0">
                <a:latin typeface="+mn-ea"/>
              </a:rPr>
              <a:t>に</a:t>
            </a:r>
            <a:r>
              <a:rPr lang="ja-JP" altLang="en-US" sz="3600" dirty="0" smtClean="0">
                <a:latin typeface="+mn-ea"/>
              </a:rPr>
              <a:t>とってスマホ</a:t>
            </a:r>
            <a:r>
              <a:rPr lang="ja-JP" altLang="en-US" sz="3600" dirty="0">
                <a:latin typeface="+mn-ea"/>
              </a:rPr>
              <a:t>などを利用したインターネット</a:t>
            </a:r>
            <a:r>
              <a:rPr lang="ja-JP" altLang="en-US" sz="3600" dirty="0" smtClean="0">
                <a:latin typeface="+mn-ea"/>
              </a:rPr>
              <a:t>のコミュニケーションはメリット</a:t>
            </a:r>
            <a:r>
              <a:rPr lang="ja-JP" altLang="en-US" sz="3600" dirty="0">
                <a:latin typeface="+mn-ea"/>
              </a:rPr>
              <a:t>とデメリットどちらが多いと思いますか</a:t>
            </a:r>
            <a:r>
              <a:rPr lang="ja-JP" altLang="en-US" sz="3600" dirty="0" smtClean="0">
                <a:latin typeface="+mn-ea"/>
              </a:rPr>
              <a:t>？</a:t>
            </a:r>
            <a:endParaRPr lang="en-US" altLang="ja-JP" sz="36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>
              <a:latin typeface="+mn-ea"/>
            </a:endParaRPr>
          </a:p>
          <a:p>
            <a:pPr marL="0" indent="0">
              <a:buNone/>
            </a:pPr>
            <a:r>
              <a:rPr lang="ja-JP" altLang="en-US" sz="2400" b="1" dirty="0" smtClean="0">
                <a:latin typeface="+mn-ea"/>
              </a:rPr>
              <a:t>① メリット</a:t>
            </a:r>
            <a:r>
              <a:rPr lang="ja-JP" altLang="en-US" sz="2400" b="1" dirty="0">
                <a:latin typeface="+mn-ea"/>
              </a:rPr>
              <a:t>が</a:t>
            </a:r>
            <a:r>
              <a:rPr lang="ja-JP" altLang="en-US" sz="2400" b="1" dirty="0" smtClean="0">
                <a:latin typeface="+mn-ea"/>
              </a:rPr>
              <a:t>多い </a:t>
            </a:r>
            <a:r>
              <a:rPr lang="ja-JP" altLang="en-US" sz="2400" b="1" dirty="0">
                <a:latin typeface="+mn-ea"/>
              </a:rPr>
              <a:t>	　</a:t>
            </a:r>
            <a:r>
              <a:rPr lang="ja-JP" altLang="en-US" sz="2400" b="1" dirty="0" smtClean="0">
                <a:latin typeface="+mn-ea"/>
              </a:rPr>
              <a:t>　　 ② やや</a:t>
            </a:r>
            <a:r>
              <a:rPr lang="ja-JP" altLang="en-US" sz="2400" b="1" dirty="0">
                <a:latin typeface="+mn-ea"/>
              </a:rPr>
              <a:t>メリットが多い</a:t>
            </a:r>
          </a:p>
          <a:p>
            <a:pPr marL="0" indent="0">
              <a:buNone/>
            </a:pPr>
            <a:r>
              <a:rPr lang="ja-JP" altLang="en-US" sz="2400" b="1" dirty="0" smtClean="0">
                <a:latin typeface="+mn-ea"/>
              </a:rPr>
              <a:t>③ やや</a:t>
            </a:r>
            <a:r>
              <a:rPr lang="ja-JP" altLang="en-US" sz="2400" b="1" dirty="0">
                <a:latin typeface="+mn-ea"/>
              </a:rPr>
              <a:t>デメリットが</a:t>
            </a:r>
            <a:r>
              <a:rPr lang="ja-JP" altLang="en-US" sz="2400" b="1" dirty="0" smtClean="0">
                <a:latin typeface="+mn-ea"/>
              </a:rPr>
              <a:t>多い　④ デメリット</a:t>
            </a:r>
            <a:r>
              <a:rPr lang="ja-JP" altLang="en-US" sz="2400" b="1" dirty="0">
                <a:latin typeface="+mn-ea"/>
              </a:rPr>
              <a:t>が</a:t>
            </a:r>
            <a:r>
              <a:rPr lang="ja-JP" altLang="en-US" sz="2400" b="1" dirty="0" smtClean="0">
                <a:latin typeface="+mn-ea"/>
              </a:rPr>
              <a:t>多い</a:t>
            </a:r>
            <a:endParaRPr lang="ja-JP" altLang="en-US" sz="2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373964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32272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 smtClean="0">
                <a:latin typeface="+mj-ea"/>
              </a:rPr>
              <a:t>２．スマホ・コミュニケーション教育の実態</a:t>
            </a:r>
            <a:endParaRPr kumimoji="1" lang="ja-JP" altLang="en-US" sz="2400" spc="-360" dirty="0">
              <a:latin typeface="+mj-ea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64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b="1" dirty="0" smtClean="0">
                <a:latin typeface="+mn-ea"/>
              </a:rPr>
              <a:t>問２</a:t>
            </a:r>
            <a:endParaRPr lang="ja-JP" altLang="en-US" sz="3200" b="1" dirty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スマホ・コミュニケーションの授業</a:t>
            </a:r>
            <a:r>
              <a:rPr lang="ja-JP" altLang="en-US" sz="3200" dirty="0" smtClean="0">
                <a:latin typeface="+mn-ea"/>
              </a:rPr>
              <a:t>や講演の</a:t>
            </a:r>
            <a:r>
              <a:rPr lang="ja-JP" altLang="en-US" sz="3200" dirty="0">
                <a:latin typeface="+mn-ea"/>
              </a:rPr>
              <a:t>内容</a:t>
            </a:r>
            <a:r>
              <a:rPr lang="ja-JP" altLang="en-US" sz="3200" dirty="0" smtClean="0">
                <a:latin typeface="+mn-ea"/>
              </a:rPr>
              <a:t>は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ポジティブ</a:t>
            </a:r>
            <a:r>
              <a:rPr lang="ja-JP" altLang="en-US" sz="3200" dirty="0">
                <a:latin typeface="+mn-ea"/>
              </a:rPr>
              <a:t>なものが多かったですか</a:t>
            </a:r>
            <a:r>
              <a:rPr lang="ja-JP" altLang="en-US" sz="3200" dirty="0" smtClean="0">
                <a:latin typeface="+mn-ea"/>
              </a:rPr>
              <a:t>？ 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ネガティブ</a:t>
            </a:r>
            <a:r>
              <a:rPr lang="ja-JP" altLang="en-US" sz="3200" dirty="0">
                <a:latin typeface="+mn-ea"/>
              </a:rPr>
              <a:t>なものが多かったですか</a:t>
            </a:r>
            <a:r>
              <a:rPr lang="ja-JP" altLang="en-US" sz="3200" dirty="0" smtClean="0">
                <a:latin typeface="+mn-ea"/>
              </a:rPr>
              <a:t>？</a:t>
            </a: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ja-JP" altLang="en-US" sz="3200" dirty="0">
              <a:latin typeface="+mn-ea"/>
            </a:endParaRPr>
          </a:p>
          <a:p>
            <a:pPr marL="0" indent="0">
              <a:buNone/>
            </a:pPr>
            <a:r>
              <a:rPr lang="ja-JP" altLang="en-US" sz="2400" b="1" dirty="0">
                <a:latin typeface="+mn-ea"/>
              </a:rPr>
              <a:t>１．ポジティブな授業</a:t>
            </a:r>
            <a:r>
              <a:rPr lang="ja-JP" altLang="en-US" sz="2400" b="1" dirty="0" smtClean="0">
                <a:latin typeface="+mn-ea"/>
              </a:rPr>
              <a:t>や講演が</a:t>
            </a:r>
            <a:r>
              <a:rPr lang="ja-JP" altLang="en-US" sz="2400" b="1" dirty="0">
                <a:latin typeface="+mn-ea"/>
              </a:rPr>
              <a:t>多かった</a:t>
            </a:r>
          </a:p>
          <a:p>
            <a:pPr marL="0" indent="0">
              <a:buNone/>
            </a:pPr>
            <a:r>
              <a:rPr lang="ja-JP" altLang="en-US" sz="2400" b="1" dirty="0">
                <a:latin typeface="+mn-ea"/>
              </a:rPr>
              <a:t>２．ネガティブな授業</a:t>
            </a:r>
            <a:r>
              <a:rPr lang="ja-JP" altLang="en-US" sz="2400" b="1" dirty="0" smtClean="0">
                <a:latin typeface="+mn-ea"/>
              </a:rPr>
              <a:t>や講演が多かった</a:t>
            </a:r>
            <a:endParaRPr lang="ja-JP" altLang="en-US" sz="2400" b="1" dirty="0">
              <a:latin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898" y="4611645"/>
            <a:ext cx="2255931" cy="1688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060579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32272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 smtClean="0">
                <a:latin typeface="+mj-ea"/>
              </a:rPr>
              <a:t>２．スマホ・コミュニケーション教育の実態</a:t>
            </a:r>
            <a:endParaRPr kumimoji="1" lang="ja-JP" altLang="en-US" sz="2400" spc="-360" dirty="0">
              <a:latin typeface="+mj-ea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64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</a:t>
            </a:r>
            <a:r>
              <a:rPr lang="en-US" altLang="ja-JP" sz="3600" b="1" dirty="0" smtClean="0">
                <a:latin typeface="+mn-ea"/>
              </a:rPr>
              <a:t>3</a:t>
            </a:r>
            <a:endParaRPr lang="ja-JP" altLang="en-US" sz="3600" b="1" dirty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スマホ・コミュニケーションの授業・講演はネガティブなものが多いようですが、それはなぜでしょうか</a:t>
            </a:r>
            <a:r>
              <a:rPr lang="ja-JP" altLang="en-US" sz="3600" dirty="0" smtClean="0">
                <a:latin typeface="+mn-ea"/>
              </a:rPr>
              <a:t>？</a:t>
            </a:r>
            <a:endParaRPr lang="en-US" altLang="ja-JP" sz="36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ja-JP" altLang="en-US" sz="3200" dirty="0">
              <a:latin typeface="+mn-ea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974" y="4087906"/>
            <a:ext cx="2664109" cy="214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39665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33168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en-US" altLang="ja-JP" sz="2400" spc="-410" dirty="0" smtClean="0">
                <a:latin typeface="+mj-ea"/>
              </a:rPr>
              <a:t>3</a:t>
            </a:r>
            <a:r>
              <a:rPr lang="ja-JP" altLang="en-US" sz="2400" spc="-410" dirty="0" err="1" smtClean="0">
                <a:latin typeface="+mj-ea"/>
              </a:rPr>
              <a:t>．</a:t>
            </a:r>
            <a:r>
              <a:rPr lang="ja-JP" altLang="en-US" sz="2400" spc="-410" dirty="0" smtClean="0">
                <a:latin typeface="+mj-ea"/>
              </a:rPr>
              <a:t>ポジティブ</a:t>
            </a:r>
            <a:r>
              <a:rPr lang="ja-JP" altLang="en-US" sz="2400" spc="-410" dirty="0">
                <a:latin typeface="+mj-ea"/>
              </a:rPr>
              <a:t>な</a:t>
            </a:r>
            <a:r>
              <a:rPr lang="ja-JP" altLang="en-US" sz="2400" spc="-410" dirty="0" smtClean="0">
                <a:latin typeface="+mj-ea"/>
              </a:rPr>
              <a:t>スマホ・コミュニケーション</a:t>
            </a:r>
            <a:endParaRPr kumimoji="1" lang="ja-JP" altLang="en-US" sz="2400" spc="-410" dirty="0">
              <a:latin typeface="+mj-ea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64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問４</a:t>
            </a:r>
            <a:endParaRPr lang="ja-JP" altLang="en-US" sz="3600" b="1" dirty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ポジティブな視点の</a:t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>スマホ・コミュニケーションの事例を</a:t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>挙げてプレゼンで紹介して</a:t>
            </a:r>
            <a:r>
              <a:rPr lang="ja-JP" altLang="en-US" sz="3600" dirty="0" smtClean="0">
                <a:latin typeface="+mn-ea"/>
              </a:rPr>
              <a:t>ください。</a:t>
            </a:r>
            <a:endParaRPr lang="en-US" altLang="ja-JP" sz="3600" dirty="0" smtClean="0">
              <a:latin typeface="+mn-ea"/>
            </a:endParaRPr>
          </a:p>
          <a:p>
            <a:pPr marL="0" indent="0">
              <a:buNone/>
            </a:pPr>
            <a:endParaRPr lang="ja-JP" altLang="en-US" sz="32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8698650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33168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en-US" altLang="ja-JP" sz="2400" spc="-410" dirty="0" smtClean="0">
                <a:latin typeface="+mj-ea"/>
              </a:rPr>
              <a:t>3</a:t>
            </a:r>
            <a:r>
              <a:rPr lang="ja-JP" altLang="en-US" sz="2400" spc="-410" dirty="0" err="1" smtClean="0">
                <a:latin typeface="+mj-ea"/>
              </a:rPr>
              <a:t>．</a:t>
            </a:r>
            <a:r>
              <a:rPr lang="ja-JP" altLang="en-US" sz="2400" spc="-410" dirty="0" smtClean="0">
                <a:latin typeface="+mj-ea"/>
              </a:rPr>
              <a:t>ポジティブ</a:t>
            </a:r>
            <a:r>
              <a:rPr lang="ja-JP" altLang="en-US" sz="2400" spc="-410" dirty="0">
                <a:latin typeface="+mj-ea"/>
              </a:rPr>
              <a:t>な</a:t>
            </a:r>
            <a:r>
              <a:rPr lang="ja-JP" altLang="en-US" sz="2400" spc="-410" dirty="0" smtClean="0">
                <a:latin typeface="+mj-ea"/>
              </a:rPr>
              <a:t>スマホ・コミュニケーション</a:t>
            </a:r>
            <a:endParaRPr kumimoji="1" lang="ja-JP" altLang="en-US" sz="2400" spc="-410" dirty="0">
              <a:latin typeface="+mj-ea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64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altLang="ja-JP" sz="3600" b="1" dirty="0" smtClean="0">
                <a:latin typeface="+mn-ea"/>
              </a:rPr>
              <a:t>(</a:t>
            </a:r>
            <a:r>
              <a:rPr lang="ja-JP" altLang="en-US" sz="3600" b="1" dirty="0" smtClean="0">
                <a:latin typeface="+mn-ea"/>
              </a:rPr>
              <a:t>プレゼンの条件</a:t>
            </a:r>
            <a:r>
              <a:rPr lang="en-US" altLang="ja-JP" sz="3600" b="1" dirty="0" smtClean="0">
                <a:latin typeface="+mn-ea"/>
              </a:rPr>
              <a:t>)</a:t>
            </a:r>
            <a:endParaRPr lang="ja-JP" altLang="en-US" sz="3600" b="1" dirty="0">
              <a:latin typeface="+mn-ea"/>
            </a:endParaRPr>
          </a:p>
          <a:p>
            <a:r>
              <a:rPr lang="ja-JP" altLang="en-US" sz="3600" dirty="0" smtClean="0">
                <a:latin typeface="+mn-ea"/>
              </a:rPr>
              <a:t>スマホ</a:t>
            </a:r>
            <a:r>
              <a:rPr lang="ja-JP" altLang="en-US" sz="3600" dirty="0">
                <a:latin typeface="+mn-ea"/>
              </a:rPr>
              <a:t>を持ったばかりの中学生</a:t>
            </a:r>
            <a:r>
              <a:rPr lang="ja-JP" altLang="en-US" sz="3600" dirty="0" smtClean="0">
                <a:latin typeface="+mn-ea"/>
              </a:rPr>
              <a:t>に、スマホ</a:t>
            </a:r>
            <a:r>
              <a:rPr lang="ja-JP" altLang="en-US" sz="3600" dirty="0">
                <a:latin typeface="+mn-ea"/>
              </a:rPr>
              <a:t>・コミュニケーション</a:t>
            </a:r>
            <a:r>
              <a:rPr lang="ja-JP" altLang="en-US" sz="3600" dirty="0" smtClean="0">
                <a:latin typeface="+mn-ea"/>
              </a:rPr>
              <a:t>の体験談</a:t>
            </a:r>
            <a:r>
              <a:rPr lang="ja-JP" altLang="en-US" sz="3600" dirty="0">
                <a:latin typeface="+mn-ea"/>
              </a:rPr>
              <a:t>を伝える発表を作成して</a:t>
            </a:r>
            <a:r>
              <a:rPr lang="ja-JP" altLang="en-US" sz="3600" dirty="0" smtClean="0">
                <a:latin typeface="+mn-ea"/>
              </a:rPr>
              <a:t>ください。</a:t>
            </a:r>
            <a:endParaRPr lang="ja-JP" altLang="en-US" sz="3600" dirty="0">
              <a:latin typeface="+mn-ea"/>
            </a:endParaRPr>
          </a:p>
          <a:p>
            <a:r>
              <a:rPr lang="ja-JP" altLang="en-US" sz="3600" dirty="0" smtClean="0">
                <a:latin typeface="+mn-ea"/>
              </a:rPr>
              <a:t>中学生</a:t>
            </a:r>
            <a:r>
              <a:rPr lang="ja-JP" altLang="en-US" sz="3600" dirty="0">
                <a:latin typeface="+mn-ea"/>
              </a:rPr>
              <a:t>に向けて話すつもり</a:t>
            </a:r>
            <a:r>
              <a:rPr lang="ja-JP" altLang="en-US" sz="3600" dirty="0" smtClean="0">
                <a:latin typeface="+mn-ea"/>
              </a:rPr>
              <a:t>で</a:t>
            </a:r>
            <a:r>
              <a:rPr lang="en-US" altLang="ja-JP" sz="3600" dirty="0" smtClean="0">
                <a:latin typeface="+mn-ea"/>
              </a:rPr>
              <a:t/>
            </a:r>
            <a:br>
              <a:rPr lang="en-US" altLang="ja-JP" sz="3600" dirty="0" smtClean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プレゼン</a:t>
            </a:r>
            <a:r>
              <a:rPr lang="ja-JP" altLang="en-US" sz="3600" dirty="0">
                <a:latin typeface="+mn-ea"/>
              </a:rPr>
              <a:t>をするようにして</a:t>
            </a:r>
            <a:r>
              <a:rPr lang="ja-JP" altLang="en-US" sz="3600" dirty="0" smtClean="0">
                <a:latin typeface="+mn-ea"/>
              </a:rPr>
              <a:t>ください。</a:t>
            </a:r>
            <a:endParaRPr lang="ja-JP" altLang="en-US" sz="3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2855117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34961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４</a:t>
            </a:r>
            <a:r>
              <a:rPr lang="ja-JP" altLang="en-US" sz="2400" spc="-360" dirty="0" smtClean="0">
                <a:latin typeface="+mj-ea"/>
              </a:rPr>
              <a:t>．まとめ</a:t>
            </a:r>
            <a:endParaRPr kumimoji="1" lang="ja-JP" altLang="en-US" sz="2400" spc="-360" dirty="0">
              <a:latin typeface="+mj-ea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05" y="1273259"/>
            <a:ext cx="8014448" cy="504712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4000" dirty="0">
                <a:latin typeface="+mn-ea"/>
              </a:rPr>
              <a:t>スマホ・コミュニケーション</a:t>
            </a:r>
            <a:r>
              <a:rPr lang="ja-JP" altLang="en-US" sz="4000" dirty="0" smtClean="0">
                <a:latin typeface="+mn-ea"/>
              </a:rPr>
              <a:t>は</a:t>
            </a:r>
            <a:br>
              <a:rPr lang="ja-JP" altLang="en-US" sz="4000" dirty="0" smtClean="0">
                <a:latin typeface="+mn-ea"/>
              </a:rPr>
            </a:br>
            <a:r>
              <a:rPr lang="ja-JP" altLang="en-US" sz="4000" dirty="0" smtClean="0">
                <a:latin typeface="+mn-ea"/>
              </a:rPr>
              <a:t>どう</a:t>
            </a:r>
            <a:r>
              <a:rPr lang="ja-JP" altLang="en-US" sz="4000" dirty="0">
                <a:latin typeface="+mn-ea"/>
              </a:rPr>
              <a:t>しても</a:t>
            </a:r>
            <a:br>
              <a:rPr lang="ja-JP" altLang="en-US" sz="4000" dirty="0">
                <a:latin typeface="+mn-ea"/>
              </a:rPr>
            </a:br>
            <a:r>
              <a:rPr lang="ja-JP" altLang="en-US" sz="4000" dirty="0">
                <a:latin typeface="+mn-ea"/>
              </a:rPr>
              <a:t>ネガティブに教えられること</a:t>
            </a:r>
            <a:r>
              <a:rPr lang="ja-JP" altLang="en-US" sz="4000" dirty="0" smtClean="0">
                <a:latin typeface="+mn-ea"/>
              </a:rPr>
              <a:t>が</a:t>
            </a:r>
            <a:r>
              <a:rPr lang="en-US" altLang="ja-JP" sz="4000" dirty="0" smtClean="0">
                <a:latin typeface="+mn-ea"/>
              </a:rPr>
              <a:t/>
            </a:r>
            <a:br>
              <a:rPr lang="en-US" altLang="ja-JP" sz="4000" dirty="0" smtClean="0">
                <a:latin typeface="+mn-ea"/>
              </a:rPr>
            </a:br>
            <a:r>
              <a:rPr lang="ja-JP" altLang="en-US" sz="4000" dirty="0" smtClean="0">
                <a:latin typeface="+mn-ea"/>
              </a:rPr>
              <a:t>多い。</a:t>
            </a:r>
            <a:endParaRPr lang="ja-JP" altLang="en-US" sz="4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7372599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05" y="1273259"/>
            <a:ext cx="8014448" cy="504712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4000" dirty="0">
                <a:latin typeface="+mn-ea"/>
              </a:rPr>
              <a:t>これだけ普及</a:t>
            </a:r>
            <a:r>
              <a:rPr lang="ja-JP" altLang="en-US" sz="4000" dirty="0" smtClean="0">
                <a:latin typeface="+mn-ea"/>
              </a:rPr>
              <a:t>し、</a:t>
            </a:r>
            <a:r>
              <a:rPr lang="en-US" altLang="ja-JP" sz="4000" dirty="0" smtClean="0">
                <a:latin typeface="+mn-ea"/>
              </a:rPr>
              <a:t/>
            </a:r>
            <a:br>
              <a:rPr lang="en-US" altLang="ja-JP" sz="4000" dirty="0" smtClean="0">
                <a:latin typeface="+mn-ea"/>
              </a:rPr>
            </a:br>
            <a:r>
              <a:rPr lang="ja-JP" altLang="en-US" sz="4000" dirty="0" smtClean="0">
                <a:latin typeface="+mn-ea"/>
              </a:rPr>
              <a:t>多く</a:t>
            </a:r>
            <a:r>
              <a:rPr lang="ja-JP" altLang="en-US" sz="4000" dirty="0">
                <a:latin typeface="+mn-ea"/>
              </a:rPr>
              <a:t>の者が持つよう</a:t>
            </a:r>
            <a:r>
              <a:rPr lang="ja-JP" altLang="en-US" sz="4000" dirty="0" smtClean="0">
                <a:latin typeface="+mn-ea"/>
              </a:rPr>
              <a:t>になった</a:t>
            </a:r>
            <a:r>
              <a:rPr lang="ja-JP" altLang="en-US" sz="4000" dirty="0">
                <a:latin typeface="+mn-ea"/>
              </a:rPr>
              <a:t>の</a:t>
            </a:r>
            <a:r>
              <a:rPr lang="ja-JP" altLang="en-US" sz="4000" dirty="0" smtClean="0">
                <a:latin typeface="+mn-ea"/>
              </a:rPr>
              <a:t>は</a:t>
            </a:r>
            <a:r>
              <a:rPr lang="en-US" altLang="ja-JP" sz="4000" dirty="0" smtClean="0">
                <a:latin typeface="+mn-ea"/>
              </a:rPr>
              <a:t/>
            </a:r>
            <a:br>
              <a:rPr lang="en-US" altLang="ja-JP" sz="4000" dirty="0" smtClean="0">
                <a:latin typeface="+mn-ea"/>
              </a:rPr>
            </a:br>
            <a:r>
              <a:rPr lang="ja-JP" altLang="en-US" sz="4000" dirty="0" smtClean="0">
                <a:latin typeface="+mn-ea"/>
              </a:rPr>
              <a:t>それ</a:t>
            </a:r>
            <a:r>
              <a:rPr lang="ja-JP" altLang="en-US" sz="4000" dirty="0">
                <a:latin typeface="+mn-ea"/>
              </a:rPr>
              <a:t>だけ役立つから</a:t>
            </a:r>
            <a:r>
              <a:rPr lang="ja-JP" altLang="en-US" sz="4000" dirty="0" smtClean="0">
                <a:latin typeface="+mn-ea"/>
              </a:rPr>
              <a:t>だ。</a:t>
            </a:r>
            <a:endParaRPr lang="en-US" altLang="ja-JP" sz="4000" dirty="0" smtClean="0">
              <a:latin typeface="+mn-ea"/>
            </a:endParaRPr>
          </a:p>
          <a:p>
            <a:pPr marL="0" indent="0" algn="ctr">
              <a:buNone/>
            </a:pPr>
            <a:endParaRPr lang="en-US" altLang="ja-JP" sz="36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>
              <a:latin typeface="+mn-ea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215" y="3999299"/>
            <a:ext cx="2119628" cy="2119628"/>
          </a:xfrm>
          <a:prstGeom prst="rect">
            <a:avLst/>
          </a:prstGeom>
        </p:spPr>
      </p:pic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242046" y="34961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４</a:t>
            </a:r>
            <a:r>
              <a:rPr lang="ja-JP" altLang="en-US" sz="2400" spc="-360" dirty="0" smtClean="0">
                <a:latin typeface="+mj-ea"/>
              </a:rPr>
              <a:t>．まとめ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2243859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05" y="1273259"/>
            <a:ext cx="8014448" cy="504712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4000" dirty="0">
                <a:latin typeface="+mn-ea"/>
              </a:rPr>
              <a:t>ぜひ</a:t>
            </a:r>
            <a:r>
              <a:rPr lang="ja-JP" altLang="en-US" sz="4000" dirty="0" smtClean="0">
                <a:latin typeface="+mn-ea"/>
              </a:rPr>
              <a:t>とも</a:t>
            </a:r>
            <a:r>
              <a:rPr lang="en-US" altLang="ja-JP" sz="4000" dirty="0" smtClean="0">
                <a:latin typeface="+mn-ea"/>
              </a:rPr>
              <a:t/>
            </a:r>
            <a:br>
              <a:rPr lang="en-US" altLang="ja-JP" sz="4000" dirty="0" smtClean="0">
                <a:latin typeface="+mn-ea"/>
              </a:rPr>
            </a:br>
            <a:r>
              <a:rPr lang="ja-JP" altLang="en-US" sz="4000" dirty="0" smtClean="0">
                <a:latin typeface="+mn-ea"/>
              </a:rPr>
              <a:t>スマホ</a:t>
            </a:r>
            <a:r>
              <a:rPr lang="ja-JP" altLang="en-US" sz="4000" dirty="0">
                <a:latin typeface="+mn-ea"/>
              </a:rPr>
              <a:t>の便利な使い方を考えて</a:t>
            </a:r>
            <a:br>
              <a:rPr lang="ja-JP" altLang="en-US" sz="4000" dirty="0">
                <a:latin typeface="+mn-ea"/>
              </a:rPr>
            </a:br>
            <a:r>
              <a:rPr lang="ja-JP" altLang="en-US" sz="4000" dirty="0">
                <a:latin typeface="+mn-ea"/>
              </a:rPr>
              <a:t>活用をしていって</a:t>
            </a:r>
            <a:r>
              <a:rPr lang="ja-JP" altLang="en-US" sz="4000" dirty="0" smtClean="0">
                <a:latin typeface="+mn-ea"/>
              </a:rPr>
              <a:t>欲しい。</a:t>
            </a:r>
            <a:endParaRPr lang="ja-JP" altLang="en-US" sz="4000" dirty="0">
              <a:latin typeface="+mn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4961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４</a:t>
            </a:r>
            <a:r>
              <a:rPr lang="ja-JP" altLang="en-US" sz="2400" spc="-360" dirty="0" smtClean="0">
                <a:latin typeface="+mj-ea"/>
              </a:rPr>
              <a:t>．まとめ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8007174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206</Words>
  <Application>Microsoft Office PowerPoint</Application>
  <PresentationFormat>画面に合わせる (4:3)</PresentationFormat>
  <Paragraphs>47</Paragraphs>
  <Slides>11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9" baseType="lpstr">
      <vt:lpstr>Meiryo UI</vt:lpstr>
      <vt:lpstr>ＭＳ Ｐゴシック</vt:lpstr>
      <vt:lpstr>新細明體</vt:lpstr>
      <vt:lpstr>メイリオ</vt:lpstr>
      <vt:lpstr>Arial</vt:lpstr>
      <vt:lpstr>Calibri</vt:lpstr>
      <vt:lpstr>Century</vt:lpstr>
      <vt:lpstr>Office テーマ</vt:lpstr>
      <vt:lpstr>スマートフォンのポジティブな使い方</vt:lpstr>
      <vt:lpstr>１．スマホ・コミュニケーションの実態</vt:lpstr>
      <vt:lpstr>２．スマホ・コミュニケーション教育の実態</vt:lpstr>
      <vt:lpstr>２．スマホ・コミュニケーション教育の実態</vt:lpstr>
      <vt:lpstr>3．ポジティブなスマホ・コミュニケーション</vt:lpstr>
      <vt:lpstr>3．ポジティブなスマホ・コミュニケーション</vt:lpstr>
      <vt:lpstr>４．まとめ</vt:lpstr>
      <vt:lpstr>４．まとめ</vt:lpstr>
      <vt:lpstr>４．まとめ</vt:lpstr>
      <vt:lpstr>４．まとめ</vt:lpstr>
      <vt:lpstr>４．まとめ</vt:lpstr>
    </vt:vector>
  </TitlesOfParts>
  <Manager/>
  <Company>株式会社日本標準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株式会社日本標準</dc:creator>
  <cp:lastModifiedBy/>
  <cp:revision>1</cp:revision>
  <dcterms:created xsi:type="dcterms:W3CDTF">2017-09-04T03:27:22Z</dcterms:created>
  <dcterms:modified xsi:type="dcterms:W3CDTF">2017-09-22T19:32:00Z</dcterms:modified>
</cp:coreProperties>
</file>