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2" r:id="rId2"/>
  </p:sldMasterIdLst>
  <p:notesMasterIdLst>
    <p:notesMasterId r:id="rId17"/>
  </p:notesMasterIdLst>
  <p:handoutMasterIdLst>
    <p:handoutMasterId r:id="rId18"/>
  </p:handoutMasterIdLst>
  <p:sldIdLst>
    <p:sldId id="306" r:id="rId3"/>
    <p:sldId id="295" r:id="rId4"/>
    <p:sldId id="325" r:id="rId5"/>
    <p:sldId id="326" r:id="rId6"/>
    <p:sldId id="327" r:id="rId7"/>
    <p:sldId id="328" r:id="rId8"/>
    <p:sldId id="329" r:id="rId9"/>
    <p:sldId id="330" r:id="rId10"/>
    <p:sldId id="331" r:id="rId11"/>
    <p:sldId id="332" r:id="rId12"/>
    <p:sldId id="333" r:id="rId13"/>
    <p:sldId id="334" r:id="rId14"/>
    <p:sldId id="335" r:id="rId15"/>
    <p:sldId id="336" r:id="rId16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6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532" y="0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B99388DC-2004-45DD-9524-FD98B259FF2D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716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532" y="9428716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7308543E-81B9-43BF-858E-16FA4BE30A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65793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5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5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3B922EDF-0029-4444-80A2-4AE2339A60F6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14" tIns="45807" rIns="91614" bIns="4580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614" tIns="45807" rIns="91614" bIns="4580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4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866FE33F-FACC-4338-9703-7C409270D5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7620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FE33F-FACC-4338-9703-7C409270D5C0}" type="slidenum">
              <a:rPr lang="ja-JP" altLang="en-US" smtClean="0">
                <a:solidFill>
                  <a:prstClr val="black"/>
                </a:solidFill>
              </a:rPr>
              <a:pPr/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ヘッダー プレースホルダー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zh-TW" altLang="en-US" smtClean="0">
                <a:solidFill>
                  <a:prstClr val="black"/>
                </a:solidFill>
              </a:rPr>
              <a:t>都立江北高校授業案資料</a:t>
            </a: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512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DC48E71-E9DE-5A49-9047-B8E24E9ED8D1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2167165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74E2B77-ED35-E14F-9A0C-72CB58ED9978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618830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F14A88C-2E39-F64E-A237-125EC5381FA8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1306543"/>
      </p:ext>
    </p:extLst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DC48E71-E9DE-5A49-9047-B8E24E9ED8D1}" type="datetime1">
              <a:rPr lang="ja-JP" altLang="en-US" smtClean="0">
                <a:solidFill>
                  <a:prstClr val="black"/>
                </a:solidFill>
              </a:rPr>
              <a:pPr/>
              <a:t>2017/9/26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6056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8E7BDF8-76F7-B447-A55B-5E2C894D102C}" type="datetime1">
              <a:rPr lang="ja-JP" altLang="en-US" smtClean="0">
                <a:solidFill>
                  <a:prstClr val="black"/>
                </a:solidFill>
              </a:rPr>
              <a:pPr/>
              <a:t>2017/9/26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>
            <a:lvl1pPr>
              <a:defRPr sz="2800"/>
            </a:lvl1pPr>
          </a:lstStyle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96336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611C86D-073B-EB4D-A4E9-96A4B8EA286B}" type="datetime1">
              <a:rPr lang="ja-JP" altLang="en-US" smtClean="0">
                <a:solidFill>
                  <a:prstClr val="black"/>
                </a:solidFill>
              </a:rPr>
              <a:pPr/>
              <a:t>2017/9/26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25340"/>
      </p:ext>
    </p:extLst>
  </p:cSld>
  <p:clrMapOvr>
    <a:masterClrMapping/>
  </p:clrMapOvr>
  <p:transition spd="med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DD85D87-0618-534A-B57E-79FB6A839F4F}" type="datetime1">
              <a:rPr lang="ja-JP" altLang="en-US" smtClean="0">
                <a:solidFill>
                  <a:prstClr val="black"/>
                </a:solidFill>
              </a:rPr>
              <a:pPr/>
              <a:t>2017/9/26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339618"/>
      </p:ext>
    </p:extLst>
  </p:cSld>
  <p:clrMapOvr>
    <a:masterClrMapping/>
  </p:clrMapOvr>
  <p:transition spd="med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0980A5E-B186-D444-86BE-21B7F938D3EE}" type="datetime1">
              <a:rPr lang="ja-JP" altLang="en-US" smtClean="0">
                <a:solidFill>
                  <a:prstClr val="black"/>
                </a:solidFill>
              </a:rPr>
              <a:pPr/>
              <a:t>2017/9/26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705560"/>
      </p:ext>
    </p:extLst>
  </p:cSld>
  <p:clrMapOvr>
    <a:masterClrMapping/>
  </p:clrMapOvr>
  <p:transition spd="med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6E1BDE-979D-4940-AD23-130244A80224}" type="datetime1">
              <a:rPr lang="ja-JP" altLang="en-US" smtClean="0">
                <a:solidFill>
                  <a:prstClr val="black"/>
                </a:solidFill>
              </a:rPr>
              <a:pPr/>
              <a:t>2017/9/26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895621"/>
      </p:ext>
    </p:extLst>
  </p:cSld>
  <p:clrMapOvr>
    <a:masterClrMapping/>
  </p:clrMapOvr>
  <p:transition spd="med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2EEA8F2-868B-DD4D-A564-9D4371952C5F}" type="datetime1">
              <a:rPr lang="ja-JP" altLang="en-US" smtClean="0">
                <a:solidFill>
                  <a:prstClr val="black"/>
                </a:solidFill>
              </a:rPr>
              <a:pPr/>
              <a:t>2017/9/26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976314"/>
      </p:ext>
    </p:extLst>
  </p:cSld>
  <p:clrMapOvr>
    <a:masterClrMapping/>
  </p:clrMapOvr>
  <p:transition spd="med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4CFFB06-5052-0B47-A0CF-0007F919F8A2}" type="datetime1">
              <a:rPr lang="ja-JP" altLang="en-US" smtClean="0">
                <a:solidFill>
                  <a:prstClr val="black"/>
                </a:solidFill>
              </a:rPr>
              <a:pPr/>
              <a:t>2017/9/26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355250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8E7BDF8-76F7-B447-A55B-5E2C894D102C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>
            <a:lvl1pPr>
              <a:defRPr sz="2800"/>
            </a:lvl1pPr>
          </a:lstStyle>
          <a:p>
            <a:fld id="{7936050E-9D33-427A-BD3B-7D55570C82A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399112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C56039-6992-0E4E-B528-208265C86A71}" type="datetime1">
              <a:rPr lang="ja-JP" altLang="en-US" smtClean="0">
                <a:solidFill>
                  <a:prstClr val="black"/>
                </a:solidFill>
              </a:rPr>
              <a:pPr/>
              <a:t>2017/9/26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905556"/>
      </p:ext>
    </p:extLst>
  </p:cSld>
  <p:clrMapOvr>
    <a:masterClrMapping/>
  </p:clrMapOvr>
  <p:transition spd="med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74E2B77-ED35-E14F-9A0C-72CB58ED9978}" type="datetime1">
              <a:rPr lang="ja-JP" altLang="en-US" smtClean="0">
                <a:solidFill>
                  <a:prstClr val="black"/>
                </a:solidFill>
              </a:rPr>
              <a:pPr/>
              <a:t>2017/9/26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981155"/>
      </p:ext>
    </p:extLst>
  </p:cSld>
  <p:clrMapOvr>
    <a:masterClrMapping/>
  </p:clrMapOvr>
  <p:transition spd="med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F14A88C-2E39-F64E-A237-125EC5381FA8}" type="datetime1">
              <a:rPr lang="ja-JP" altLang="en-US" smtClean="0">
                <a:solidFill>
                  <a:prstClr val="black"/>
                </a:solidFill>
              </a:rPr>
              <a:pPr/>
              <a:t>2017/9/26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69075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611C86D-073B-EB4D-A4E9-96A4B8EA286B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845539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DD85D87-0618-534A-B57E-79FB6A839F4F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941364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0980A5E-B186-D444-86BE-21B7F938D3EE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586371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6E1BDE-979D-4940-AD23-130244A80224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1913090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2EEA8F2-868B-DD4D-A564-9D4371952C5F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2092564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4CFFB06-5052-0B47-A0CF-0007F919F8A2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129808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C56039-6992-0E4E-B528-208265C86A71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2071913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63984"/>
            <a:ext cx="91440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altLang="ja-JP" dirty="0" err="1" smtClean="0">
                <a:latin typeface="Century" panose="02040604050505020304" pitchFamily="18" charset="0"/>
                <a:ea typeface="Meiryo UI" panose="020B0604030504040204" pitchFamily="50" charset="-128"/>
              </a:rPr>
              <a:t>copyright©INAGAKI</a:t>
            </a:r>
            <a:r>
              <a:rPr lang="en-US" altLang="ja-JP" dirty="0" smtClean="0">
                <a:latin typeface="Century" panose="02040604050505020304" pitchFamily="18" charset="0"/>
                <a:ea typeface="Meiryo UI" panose="020B0604030504040204" pitchFamily="50" charset="-128"/>
              </a:rPr>
              <a:t> Shunsuke, IMADO Tamami All Rights Reserved</a:t>
            </a:r>
            <a:endParaRPr lang="ja-JP" altLang="en-US" dirty="0" smtClean="0">
              <a:latin typeface="Century" panose="02040604050505020304" pitchFamily="18" charset="0"/>
              <a:ea typeface="Meiryo UI" panose="020B0604030504040204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6398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7936050E-9D33-427A-BD3B-7D55570C82A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6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63984"/>
            <a:ext cx="91440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  <a:latin typeface="Century" panose="02040604050505020304" pitchFamily="18" charset="0"/>
                <a:ea typeface="Meiryo UI" panose="020B0604030504040204" pitchFamily="50" charset="-128"/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  <a:latin typeface="Century" panose="02040604050505020304" pitchFamily="18" charset="0"/>
                <a:ea typeface="Meiryo UI" panose="020B0604030504040204" pitchFamily="50" charset="-128"/>
              </a:rPr>
              <a:t> Shunsuke, IMADO Tamami All Rights Reserved</a:t>
            </a:r>
            <a:endParaRPr lang="ja-JP" altLang="en-US" dirty="0" smtClean="0">
              <a:solidFill>
                <a:srgbClr val="70AD47">
                  <a:lumMod val="50000"/>
                </a:srgbClr>
              </a:solidFill>
              <a:latin typeface="Century" panose="02040604050505020304" pitchFamily="18" charset="0"/>
              <a:ea typeface="Meiryo UI" panose="020B0604030504040204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6398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201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6523" y="2680468"/>
            <a:ext cx="8633012" cy="1515036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ja-JP" altLang="en-US" sz="3600" b="1" dirty="0">
                <a:latin typeface="+mj-ea"/>
              </a:rPr>
              <a:t>インターネット上で</a:t>
            </a:r>
            <a:r>
              <a:rPr lang="ja-JP" altLang="en-US" sz="3600" b="1" dirty="0" smtClean="0">
                <a:latin typeface="+mj-ea"/>
              </a:rPr>
              <a:t>の安全</a:t>
            </a:r>
            <a:r>
              <a:rPr lang="ja-JP" altLang="en-US" sz="3600" b="1" dirty="0">
                <a:latin typeface="+mj-ea"/>
              </a:rPr>
              <a:t>なやり取り</a:t>
            </a:r>
            <a:endParaRPr kumimoji="1" lang="ja-JP" altLang="en-US" sz="3600" b="1" dirty="0">
              <a:latin typeface="+mj-ea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47226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4000" dirty="0">
                <a:latin typeface="+mn-ea"/>
              </a:rPr>
              <a:t>そこ</a:t>
            </a:r>
            <a:r>
              <a:rPr lang="ja-JP" altLang="en-US" sz="4000" dirty="0" smtClean="0">
                <a:latin typeface="+mn-ea"/>
              </a:rPr>
              <a:t>へ、男</a:t>
            </a:r>
            <a:r>
              <a:rPr lang="ja-JP" altLang="en-US" sz="4000" dirty="0">
                <a:latin typeface="+mn-ea"/>
              </a:rPr>
              <a:t>の人が</a:t>
            </a:r>
            <a:r>
              <a:rPr lang="ja-JP" altLang="en-US" sz="4000" dirty="0" smtClean="0">
                <a:latin typeface="+mn-ea"/>
              </a:rPr>
              <a:t>近づいて</a:t>
            </a:r>
            <a:r>
              <a:rPr lang="en-US" altLang="ja-JP" sz="4000" dirty="0" smtClean="0">
                <a:latin typeface="+mn-ea"/>
              </a:rPr>
              <a:t/>
            </a:r>
            <a:br>
              <a:rPr lang="en-US" altLang="ja-JP" sz="4000" dirty="0" smtClean="0">
                <a:latin typeface="+mn-ea"/>
              </a:rPr>
            </a:br>
            <a:r>
              <a:rPr lang="ja-JP" altLang="en-US" sz="4000" dirty="0" smtClean="0">
                <a:latin typeface="+mn-ea"/>
              </a:rPr>
              <a:t>話しかけて</a:t>
            </a:r>
            <a:r>
              <a:rPr lang="ja-JP" altLang="en-US" sz="4000" dirty="0">
                <a:latin typeface="+mn-ea"/>
              </a:rPr>
              <a:t>きました。</a:t>
            </a:r>
            <a:br>
              <a:rPr lang="ja-JP" altLang="en-US" sz="4000" dirty="0">
                <a:latin typeface="+mn-ea"/>
              </a:rPr>
            </a:br>
            <a:r>
              <a:rPr lang="ja-JP" altLang="en-US" sz="4000" dirty="0">
                <a:latin typeface="+mn-ea"/>
              </a:rPr>
              <a:t/>
            </a:r>
            <a:br>
              <a:rPr lang="ja-JP" altLang="en-US" sz="4000" dirty="0">
                <a:latin typeface="+mn-ea"/>
              </a:rPr>
            </a:br>
            <a:r>
              <a:rPr lang="ja-JP" altLang="en-US" sz="4000" dirty="0">
                <a:latin typeface="+mn-ea"/>
              </a:rPr>
              <a:t>「タマミさんですか</a:t>
            </a:r>
            <a:r>
              <a:rPr lang="ja-JP" altLang="en-US" sz="4000" dirty="0" smtClean="0">
                <a:latin typeface="+mn-ea"/>
              </a:rPr>
              <a:t>」</a:t>
            </a:r>
            <a:endParaRPr lang="en-US" altLang="ja-JP" sz="40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>
              <a:latin typeface="+mn-ea"/>
            </a:endParaRPr>
          </a:p>
          <a:p>
            <a:pPr marL="0" indent="0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ja-JP" altLang="en-US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643" y="3729318"/>
            <a:ext cx="2571489" cy="2571489"/>
          </a:xfrm>
          <a:prstGeom prst="rect">
            <a:avLst/>
          </a:prstGeom>
        </p:spPr>
      </p:pic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242046" y="32272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インターネット上で</a:t>
            </a:r>
            <a:r>
              <a:rPr lang="ja-JP" altLang="en-US" sz="2400" spc="-360" dirty="0" smtClean="0">
                <a:latin typeface="+mj-ea"/>
              </a:rPr>
              <a:t>の安全</a:t>
            </a:r>
            <a:r>
              <a:rPr lang="ja-JP" altLang="en-US" sz="2400" spc="-360" dirty="0">
                <a:latin typeface="+mj-ea"/>
              </a:rPr>
              <a:t>なやり取り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2642998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問２</a:t>
            </a:r>
            <a:endParaRPr lang="en-US" altLang="ja-JP" sz="3600" b="1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タマミさんの話</a:t>
            </a:r>
            <a:r>
              <a:rPr lang="ja-JP" altLang="en-US" sz="3600" dirty="0" smtClean="0">
                <a:latin typeface="+mn-ea"/>
              </a:rPr>
              <a:t>で、こわい</a:t>
            </a:r>
            <a:r>
              <a:rPr lang="ja-JP" altLang="en-US" sz="3600" dirty="0">
                <a:latin typeface="+mn-ea"/>
              </a:rPr>
              <a:t>なと思った</a:t>
            </a:r>
            <a:r>
              <a:rPr lang="ja-JP" altLang="en-US" sz="3600" dirty="0" smtClean="0">
                <a:latin typeface="+mn-ea"/>
              </a:rPr>
              <a:t>こと、気</a:t>
            </a:r>
            <a:r>
              <a:rPr lang="ja-JP" altLang="en-US" sz="3600" dirty="0">
                <a:latin typeface="+mn-ea"/>
              </a:rPr>
              <a:t>になったことはありました</a:t>
            </a:r>
            <a:r>
              <a:rPr lang="ja-JP" altLang="en-US" sz="3600" dirty="0" smtClean="0">
                <a:latin typeface="+mn-ea"/>
              </a:rPr>
              <a:t>か。</a:t>
            </a:r>
            <a:r>
              <a:rPr lang="ja-JP" altLang="en-US" sz="3600" dirty="0">
                <a:latin typeface="+mn-ea"/>
              </a:rPr>
              <a:t/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/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>ワークシートの</a:t>
            </a:r>
            <a:r>
              <a:rPr lang="ja-JP" altLang="en-US" sz="3600" dirty="0" smtClean="0">
                <a:latin typeface="+mn-ea"/>
              </a:rPr>
              <a:t>２に書きましょう。 </a:t>
            </a:r>
            <a:endParaRPr lang="ja-JP" altLang="en-US" sz="3600" dirty="0">
              <a:latin typeface="+mn-ea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2272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インターネット上で</a:t>
            </a:r>
            <a:r>
              <a:rPr lang="ja-JP" altLang="en-US" sz="2400" spc="-360" dirty="0" smtClean="0">
                <a:latin typeface="+mj-ea"/>
              </a:rPr>
              <a:t>の安全</a:t>
            </a:r>
            <a:r>
              <a:rPr lang="ja-JP" altLang="en-US" sz="2400" spc="-360" dirty="0">
                <a:latin typeface="+mj-ea"/>
              </a:rPr>
              <a:t>なやり取り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4341805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1" y="1272988"/>
            <a:ext cx="8274423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b="1" dirty="0">
                <a:latin typeface="+mn-ea"/>
              </a:rPr>
              <a:t>なりすまし</a:t>
            </a:r>
            <a:endParaRPr lang="en-US" altLang="ja-JP" sz="3200" b="1" dirty="0" smtClean="0">
              <a:latin typeface="+mn-ea"/>
            </a:endParaRPr>
          </a:p>
          <a:p>
            <a:r>
              <a:rPr lang="ja-JP" altLang="en-US" sz="3200" dirty="0">
                <a:latin typeface="+mn-ea"/>
              </a:rPr>
              <a:t>この女の子は「なりすまし」です。</a:t>
            </a:r>
          </a:p>
          <a:p>
            <a:r>
              <a:rPr lang="ja-JP" altLang="en-US" sz="3200" dirty="0">
                <a:latin typeface="+mn-ea"/>
              </a:rPr>
              <a:t>大人</a:t>
            </a:r>
            <a:r>
              <a:rPr lang="ja-JP" altLang="en-US" sz="3200" dirty="0" smtClean="0">
                <a:latin typeface="+mn-ea"/>
              </a:rPr>
              <a:t>が、子ども</a:t>
            </a:r>
            <a:r>
              <a:rPr lang="ja-JP" altLang="en-US" sz="3200" dirty="0">
                <a:latin typeface="+mn-ea"/>
              </a:rPr>
              <a:t>の写真を</a:t>
            </a:r>
            <a:r>
              <a:rPr lang="ja-JP" altLang="en-US" sz="3200" dirty="0" smtClean="0">
                <a:latin typeface="+mn-ea"/>
              </a:rPr>
              <a:t>使って、小学生</a:t>
            </a:r>
            <a:r>
              <a:rPr lang="ja-JP" altLang="en-US" sz="3200" dirty="0">
                <a:latin typeface="+mn-ea"/>
              </a:rPr>
              <a:t>になりすましているのです。</a:t>
            </a:r>
          </a:p>
          <a:p>
            <a:r>
              <a:rPr lang="ja-JP" altLang="en-US" sz="3200" dirty="0">
                <a:latin typeface="+mn-ea"/>
              </a:rPr>
              <a:t>なりすまし</a:t>
            </a:r>
            <a:r>
              <a:rPr lang="ja-JP" altLang="en-US" sz="3200" dirty="0" smtClean="0">
                <a:latin typeface="+mn-ea"/>
              </a:rPr>
              <a:t>は、とても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じょうず</a:t>
            </a:r>
            <a:r>
              <a:rPr lang="ja-JP" altLang="en-US" sz="3200" dirty="0">
                <a:latin typeface="+mn-ea"/>
              </a:rPr>
              <a:t>に子ども</a:t>
            </a:r>
            <a:r>
              <a:rPr lang="ja-JP" altLang="en-US" sz="3200" dirty="0" smtClean="0">
                <a:latin typeface="+mn-ea"/>
              </a:rPr>
              <a:t>に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なりすまします。</a:t>
            </a: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212" y="3662608"/>
            <a:ext cx="2581829" cy="2581829"/>
          </a:xfrm>
          <a:prstGeom prst="rect">
            <a:avLst/>
          </a:prstGeom>
        </p:spPr>
      </p:pic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242046" y="32272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インターネット上で</a:t>
            </a:r>
            <a:r>
              <a:rPr lang="ja-JP" altLang="en-US" sz="2400" spc="-360" dirty="0" smtClean="0">
                <a:latin typeface="+mj-ea"/>
              </a:rPr>
              <a:t>の安全</a:t>
            </a:r>
            <a:r>
              <a:rPr lang="ja-JP" altLang="en-US" sz="2400" spc="-360" dirty="0">
                <a:latin typeface="+mj-ea"/>
              </a:rPr>
              <a:t>なやり取り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6366959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問３</a:t>
            </a:r>
            <a:endParaRPr lang="en-US" altLang="ja-JP" sz="3600" b="1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シュン</a:t>
            </a:r>
            <a:r>
              <a:rPr lang="ja-JP" altLang="en-US" sz="3600" dirty="0" smtClean="0">
                <a:latin typeface="+mn-ea"/>
              </a:rPr>
              <a:t>君</a:t>
            </a:r>
            <a:r>
              <a:rPr lang="ja-JP" altLang="en-US" sz="3600" dirty="0">
                <a:latin typeface="+mn-ea"/>
              </a:rPr>
              <a:t>やタマミさんは</a:t>
            </a:r>
            <a:r>
              <a:rPr lang="ja-JP" altLang="en-US" sz="3600" dirty="0" smtClean="0">
                <a:latin typeface="+mn-ea"/>
              </a:rPr>
              <a:t>、なぜ</a:t>
            </a:r>
            <a:r>
              <a:rPr lang="ja-JP" altLang="en-US" sz="3600" dirty="0">
                <a:latin typeface="+mn-ea"/>
              </a:rPr>
              <a:t>子どもだと信じたのです</a:t>
            </a:r>
            <a:r>
              <a:rPr lang="ja-JP" altLang="en-US" sz="3600" dirty="0" smtClean="0">
                <a:latin typeface="+mn-ea"/>
              </a:rPr>
              <a:t>か。</a:t>
            </a:r>
            <a:r>
              <a:rPr lang="ja-JP" altLang="en-US" sz="3600" dirty="0">
                <a:latin typeface="+mn-ea"/>
              </a:rPr>
              <a:t/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/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ワークシートの３に</a:t>
            </a:r>
            <a:r>
              <a:rPr lang="ja-JP" altLang="en-US" sz="3600" dirty="0">
                <a:latin typeface="+mn-ea"/>
              </a:rPr>
              <a:t>理由を</a:t>
            </a:r>
            <a:r>
              <a:rPr lang="ja-JP" altLang="en-US" sz="3600" dirty="0" smtClean="0">
                <a:latin typeface="+mn-ea"/>
              </a:rPr>
              <a:t>書きましょう。 </a:t>
            </a:r>
            <a:endParaRPr lang="ja-JP" altLang="en-US" sz="3600" dirty="0">
              <a:latin typeface="+mn-ea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2272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インターネット上で</a:t>
            </a:r>
            <a:r>
              <a:rPr lang="ja-JP" altLang="en-US" sz="2400" spc="-360" dirty="0" smtClean="0">
                <a:latin typeface="+mj-ea"/>
              </a:rPr>
              <a:t>の安全</a:t>
            </a:r>
            <a:r>
              <a:rPr lang="ja-JP" altLang="en-US" sz="2400" spc="-360" dirty="0">
                <a:latin typeface="+mj-ea"/>
              </a:rPr>
              <a:t>なやり取り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1410963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問４</a:t>
            </a:r>
            <a:endParaRPr lang="en-US" altLang="ja-JP" sz="3600" b="1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これからインターネット上で交流</a:t>
            </a:r>
            <a:r>
              <a:rPr lang="ja-JP" altLang="en-US" sz="3600" dirty="0" smtClean="0">
                <a:latin typeface="+mn-ea"/>
              </a:rPr>
              <a:t>や</a:t>
            </a:r>
            <a:r>
              <a:rPr lang="en-US" altLang="ja-JP" sz="3600" dirty="0" smtClean="0">
                <a:latin typeface="+mn-ea"/>
              </a:rPr>
              <a:t/>
            </a:r>
            <a:br>
              <a:rPr lang="en-US" altLang="ja-JP" sz="3600" dirty="0" smtClean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やり取り</a:t>
            </a:r>
            <a:r>
              <a:rPr lang="ja-JP" altLang="en-US" sz="3600" dirty="0">
                <a:latin typeface="+mn-ea"/>
              </a:rPr>
              <a:t>をする時</a:t>
            </a:r>
            <a:r>
              <a:rPr lang="ja-JP" altLang="en-US" sz="3600" dirty="0" smtClean="0">
                <a:latin typeface="+mn-ea"/>
              </a:rPr>
              <a:t>に、どの</a:t>
            </a:r>
            <a:r>
              <a:rPr lang="ja-JP" altLang="en-US" sz="3600" dirty="0">
                <a:latin typeface="+mn-ea"/>
              </a:rPr>
              <a:t>よう</a:t>
            </a:r>
            <a:r>
              <a:rPr lang="ja-JP" altLang="en-US" sz="3600" dirty="0" smtClean="0">
                <a:latin typeface="+mn-ea"/>
              </a:rPr>
              <a:t>なこと</a:t>
            </a:r>
            <a:r>
              <a:rPr lang="ja-JP" altLang="en-US" sz="3600" dirty="0">
                <a:latin typeface="+mn-ea"/>
              </a:rPr>
              <a:t>に気をつけたいと思いました</a:t>
            </a:r>
            <a:r>
              <a:rPr lang="ja-JP" altLang="en-US" sz="3600" dirty="0" smtClean="0">
                <a:latin typeface="+mn-ea"/>
              </a:rPr>
              <a:t>か。</a:t>
            </a:r>
            <a:r>
              <a:rPr lang="ja-JP" altLang="en-US" sz="3600" dirty="0">
                <a:latin typeface="+mn-ea"/>
              </a:rPr>
              <a:t/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/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ワークシートの４に書きましょう。 </a:t>
            </a:r>
            <a:endParaRPr lang="ja-JP" altLang="en-US" sz="3600" dirty="0">
              <a:latin typeface="+mn-ea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2272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インターネット上で</a:t>
            </a:r>
            <a:r>
              <a:rPr lang="ja-JP" altLang="en-US" sz="2400" spc="-360" dirty="0" smtClean="0">
                <a:latin typeface="+mj-ea"/>
              </a:rPr>
              <a:t>の安全</a:t>
            </a:r>
            <a:r>
              <a:rPr lang="ja-JP" altLang="en-US" sz="2400" spc="-360" dirty="0">
                <a:latin typeface="+mj-ea"/>
              </a:rPr>
              <a:t>なやり取り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1369935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42046" y="32272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インターネット上で</a:t>
            </a:r>
            <a:r>
              <a:rPr lang="ja-JP" altLang="en-US" sz="2400" spc="-360" dirty="0" smtClean="0">
                <a:latin typeface="+mj-ea"/>
              </a:rPr>
              <a:t>の安全</a:t>
            </a:r>
            <a:r>
              <a:rPr lang="ja-JP" altLang="en-US" sz="2400" spc="-360" dirty="0">
                <a:latin typeface="+mj-ea"/>
              </a:rPr>
              <a:t>なやり取り</a:t>
            </a:r>
            <a:endParaRPr kumimoji="1" lang="ja-JP" altLang="en-US" sz="2400" spc="-360" dirty="0">
              <a:latin typeface="+mj-ea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b="1" dirty="0" smtClean="0">
                <a:latin typeface="+mn-ea"/>
              </a:rPr>
              <a:t>シュン君の話</a:t>
            </a:r>
            <a:endParaRPr lang="en-US" altLang="ja-JP" sz="3200" b="1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+mn-ea"/>
              </a:rPr>
              <a:t>小学</a:t>
            </a:r>
            <a:r>
              <a:rPr lang="ja-JP" altLang="en-US" sz="3200" dirty="0">
                <a:latin typeface="+mn-ea"/>
              </a:rPr>
              <a:t>５年生</a:t>
            </a:r>
            <a:r>
              <a:rPr lang="ja-JP" altLang="en-US" sz="3200" dirty="0" smtClean="0">
                <a:latin typeface="+mn-ea"/>
              </a:rPr>
              <a:t>の</a:t>
            </a:r>
            <a:r>
              <a:rPr lang="ja-JP" altLang="en-US" sz="3200" dirty="0">
                <a:latin typeface="+mn-ea"/>
              </a:rPr>
              <a:t>シュン</a:t>
            </a:r>
            <a:r>
              <a:rPr lang="ja-JP" altLang="en-US" sz="3200" dirty="0" smtClean="0">
                <a:latin typeface="+mn-ea"/>
              </a:rPr>
              <a:t>君は、ゲームサイト</a:t>
            </a:r>
            <a:r>
              <a:rPr lang="ja-JP" altLang="en-US" sz="3200" dirty="0">
                <a:latin typeface="+mn-ea"/>
              </a:rPr>
              <a:t>で「マルオさん」という人と仲良く</a:t>
            </a:r>
            <a:r>
              <a:rPr lang="ja-JP" altLang="en-US" sz="3200" dirty="0" smtClean="0">
                <a:latin typeface="+mn-ea"/>
              </a:rPr>
              <a:t>なり、いっしょ</a:t>
            </a:r>
            <a:r>
              <a:rPr lang="ja-JP" altLang="en-US" sz="3200" dirty="0">
                <a:latin typeface="+mn-ea"/>
              </a:rPr>
              <a:t>にオンラインゲームの中で遊んでいました。</a:t>
            </a:r>
          </a:p>
          <a:p>
            <a:pPr marL="0" indent="0">
              <a:buNone/>
            </a:pPr>
            <a:endParaRPr lang="ja-JP" altLang="en-US" sz="3200" dirty="0">
              <a:latin typeface="+mn-ea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+mn-ea"/>
              </a:rPr>
              <a:t>シュン君は、知らない</a:t>
            </a:r>
            <a:r>
              <a:rPr lang="ja-JP" altLang="en-US" sz="3200" dirty="0">
                <a:latin typeface="+mn-ea"/>
              </a:rPr>
              <a:t>人には名前や住所を教えてはいけないと言われていた</a:t>
            </a:r>
            <a:r>
              <a:rPr lang="ja-JP" altLang="en-US" sz="3200" dirty="0" smtClean="0">
                <a:latin typeface="+mn-ea"/>
              </a:rPr>
              <a:t>ので、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気</a:t>
            </a:r>
            <a:r>
              <a:rPr lang="ja-JP" altLang="en-US" sz="3200" dirty="0">
                <a:latin typeface="+mn-ea"/>
              </a:rPr>
              <a:t>をつけながら遊んでいました。</a:t>
            </a:r>
          </a:p>
        </p:txBody>
      </p:sp>
    </p:spTree>
    <p:extLst>
      <p:ext uri="{BB962C8B-B14F-4D97-AF65-F5344CB8AC3E}">
        <p14:creationId xmlns:p14="http://schemas.microsoft.com/office/powerpoint/2010/main" val="173739648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599" y="1273259"/>
            <a:ext cx="8364072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dirty="0" smtClean="0">
                <a:latin typeface="+mn-ea"/>
              </a:rPr>
              <a:t>ある</a:t>
            </a:r>
            <a:r>
              <a:rPr lang="ja-JP" altLang="en-US" sz="3200" dirty="0">
                <a:latin typeface="+mn-ea"/>
              </a:rPr>
              <a:t>日「マルオさん」</a:t>
            </a:r>
            <a:r>
              <a:rPr lang="ja-JP" altLang="en-US" sz="3200" dirty="0" smtClean="0">
                <a:latin typeface="+mn-ea"/>
              </a:rPr>
              <a:t>がシュン君に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言いました。</a:t>
            </a: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endParaRPr lang="ja-JP" altLang="en-US" sz="3200" dirty="0">
              <a:latin typeface="+mn-ea"/>
            </a:endParaRPr>
          </a:p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「</a:t>
            </a:r>
            <a:r>
              <a:rPr lang="ja-JP" altLang="en-US" sz="3200" dirty="0" smtClean="0">
                <a:latin typeface="+mn-ea"/>
              </a:rPr>
              <a:t>ねえ、いつも</a:t>
            </a:r>
            <a:r>
              <a:rPr lang="ja-JP" altLang="en-US" sz="3200" dirty="0">
                <a:latin typeface="+mn-ea"/>
              </a:rPr>
              <a:t>どんな部屋で遊んで</a:t>
            </a:r>
            <a:r>
              <a:rPr lang="ja-JP" altLang="en-US" sz="3200" dirty="0" smtClean="0">
                <a:latin typeface="+mn-ea"/>
              </a:rPr>
              <a:t>いるの？部屋</a:t>
            </a:r>
            <a:r>
              <a:rPr lang="ja-JP" altLang="en-US" sz="3200" dirty="0">
                <a:latin typeface="+mn-ea"/>
              </a:rPr>
              <a:t>が見たいな」</a:t>
            </a:r>
          </a:p>
          <a:p>
            <a:pPr marL="0" indent="0">
              <a:buNone/>
            </a:pPr>
            <a:endParaRPr lang="ja-JP" altLang="en-US" sz="3200" dirty="0">
              <a:latin typeface="+mn-ea"/>
            </a:endParaRPr>
          </a:p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シュン</a:t>
            </a:r>
            <a:r>
              <a:rPr lang="ja-JP" altLang="en-US" sz="3200" dirty="0" smtClean="0">
                <a:latin typeface="+mn-ea"/>
              </a:rPr>
              <a:t>君</a:t>
            </a:r>
            <a:r>
              <a:rPr lang="ja-JP" altLang="en-US" sz="3200" dirty="0">
                <a:latin typeface="+mn-ea"/>
              </a:rPr>
              <a:t>はスマートフォンで部屋の中</a:t>
            </a:r>
            <a:r>
              <a:rPr lang="ja-JP" altLang="en-US" sz="3200" dirty="0" smtClean="0">
                <a:latin typeface="+mn-ea"/>
              </a:rPr>
              <a:t>を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写真</a:t>
            </a:r>
            <a:r>
              <a:rPr lang="ja-JP" altLang="en-US" sz="3200" dirty="0">
                <a:latin typeface="+mn-ea"/>
              </a:rPr>
              <a:t>に</a:t>
            </a:r>
            <a:r>
              <a:rPr lang="ja-JP" altLang="en-US" sz="3200" dirty="0" smtClean="0">
                <a:latin typeface="+mn-ea"/>
              </a:rPr>
              <a:t>とり、「</a:t>
            </a:r>
            <a:r>
              <a:rPr lang="ja-JP" altLang="en-US" sz="3200" dirty="0">
                <a:latin typeface="+mn-ea"/>
              </a:rPr>
              <a:t>マルオさん」に送りました。</a:t>
            </a: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2272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インターネット上で</a:t>
            </a:r>
            <a:r>
              <a:rPr lang="ja-JP" altLang="en-US" sz="2400" spc="-360" dirty="0" smtClean="0">
                <a:latin typeface="+mj-ea"/>
              </a:rPr>
              <a:t>の安全</a:t>
            </a:r>
            <a:r>
              <a:rPr lang="ja-JP" altLang="en-US" sz="2400" spc="-360" dirty="0">
                <a:latin typeface="+mj-ea"/>
              </a:rPr>
              <a:t>なやり取り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892725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ある</a:t>
            </a:r>
            <a:r>
              <a:rPr lang="ja-JP" altLang="en-US" sz="3200" dirty="0" smtClean="0">
                <a:latin typeface="+mn-ea"/>
              </a:rPr>
              <a:t>日、シュン君</a:t>
            </a:r>
            <a:r>
              <a:rPr lang="ja-JP" altLang="en-US" sz="3200" dirty="0">
                <a:latin typeface="+mn-ea"/>
              </a:rPr>
              <a:t>が家に帰ってくる</a:t>
            </a:r>
            <a:r>
              <a:rPr lang="ja-JP" altLang="en-US" sz="3200" dirty="0" smtClean="0">
                <a:latin typeface="+mn-ea"/>
              </a:rPr>
              <a:t>と、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男</a:t>
            </a:r>
            <a:r>
              <a:rPr lang="ja-JP" altLang="en-US" sz="3200" dirty="0">
                <a:latin typeface="+mn-ea"/>
              </a:rPr>
              <a:t>の人が家の前に</a:t>
            </a:r>
            <a:r>
              <a:rPr lang="ja-JP" altLang="en-US" sz="3200" dirty="0" smtClean="0">
                <a:latin typeface="+mn-ea"/>
              </a:rPr>
              <a:t>立って</a:t>
            </a:r>
            <a:r>
              <a:rPr lang="ja-JP" altLang="en-US" sz="3200" dirty="0">
                <a:latin typeface="+mn-ea"/>
              </a:rPr>
              <a:t>いて</a:t>
            </a:r>
            <a:r>
              <a:rPr lang="ja-JP" altLang="en-US" sz="3200" dirty="0" smtClean="0">
                <a:latin typeface="+mn-ea"/>
              </a:rPr>
              <a:t>、</a:t>
            </a:r>
            <a:r>
              <a:rPr lang="en-US" altLang="ja-JP" sz="3200" dirty="0">
                <a:latin typeface="+mn-ea"/>
              </a:rPr>
              <a:t/>
            </a:r>
            <a:br>
              <a:rPr lang="en-US" altLang="ja-JP" sz="3200" dirty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シュン君に話しかけて</a:t>
            </a:r>
            <a:r>
              <a:rPr lang="ja-JP" altLang="en-US" sz="3200" dirty="0">
                <a:latin typeface="+mn-ea"/>
              </a:rPr>
              <a:t>きました</a:t>
            </a:r>
            <a:r>
              <a:rPr lang="ja-JP" altLang="en-US" sz="3200" dirty="0" smtClean="0">
                <a:latin typeface="+mn-ea"/>
              </a:rPr>
              <a:t>。</a:t>
            </a: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「</a:t>
            </a:r>
            <a:r>
              <a:rPr lang="ja-JP" altLang="en-US" sz="3200" dirty="0">
                <a:latin typeface="+mn-ea"/>
              </a:rPr>
              <a:t>シュン</a:t>
            </a:r>
            <a:r>
              <a:rPr lang="ja-JP" altLang="en-US" sz="3200" dirty="0" smtClean="0">
                <a:latin typeface="+mn-ea"/>
              </a:rPr>
              <a:t>君、こんにち</a:t>
            </a:r>
            <a:r>
              <a:rPr lang="ja-JP" altLang="en-US" sz="3200" dirty="0">
                <a:latin typeface="+mn-ea"/>
              </a:rPr>
              <a:t>は</a:t>
            </a:r>
            <a:r>
              <a:rPr lang="ja-JP" altLang="en-US" sz="3200" dirty="0" smtClean="0">
                <a:latin typeface="+mn-ea"/>
              </a:rPr>
              <a:t>。マルオです。」</a:t>
            </a:r>
            <a:endParaRPr lang="ja-JP" altLang="en-US" sz="3200" dirty="0">
              <a:latin typeface="+mn-ea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2272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インターネット上で</a:t>
            </a:r>
            <a:r>
              <a:rPr lang="ja-JP" altLang="en-US" sz="2400" spc="-360" dirty="0" smtClean="0">
                <a:latin typeface="+mj-ea"/>
              </a:rPr>
              <a:t>の安全</a:t>
            </a:r>
            <a:r>
              <a:rPr lang="ja-JP" altLang="en-US" sz="2400" spc="-360" dirty="0">
                <a:latin typeface="+mj-ea"/>
              </a:rPr>
              <a:t>なやり取り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9566971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問</a:t>
            </a:r>
            <a:r>
              <a:rPr lang="ja-JP" altLang="en-US" sz="3600" b="1" dirty="0">
                <a:latin typeface="+mn-ea"/>
              </a:rPr>
              <a:t>１</a:t>
            </a:r>
            <a:endParaRPr lang="en-US" altLang="ja-JP" sz="3600" b="1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シュン</a:t>
            </a:r>
            <a:r>
              <a:rPr lang="ja-JP" altLang="en-US" sz="3600" dirty="0" smtClean="0">
                <a:latin typeface="+mn-ea"/>
              </a:rPr>
              <a:t>君</a:t>
            </a:r>
            <a:r>
              <a:rPr lang="ja-JP" altLang="en-US" sz="3600" dirty="0">
                <a:latin typeface="+mn-ea"/>
              </a:rPr>
              <a:t>の話</a:t>
            </a:r>
            <a:r>
              <a:rPr lang="ja-JP" altLang="en-US" sz="3600" dirty="0" smtClean="0">
                <a:latin typeface="+mn-ea"/>
              </a:rPr>
              <a:t>で、こわい</a:t>
            </a:r>
            <a:r>
              <a:rPr lang="ja-JP" altLang="en-US" sz="3600" dirty="0">
                <a:latin typeface="+mn-ea"/>
              </a:rPr>
              <a:t>なと</a:t>
            </a:r>
            <a:r>
              <a:rPr lang="ja-JP" altLang="en-US" sz="3600" dirty="0" smtClean="0">
                <a:latin typeface="+mn-ea"/>
              </a:rPr>
              <a:t>思った</a:t>
            </a:r>
            <a:r>
              <a:rPr lang="en-US" altLang="ja-JP" sz="3600" dirty="0" smtClean="0">
                <a:latin typeface="+mn-ea"/>
              </a:rPr>
              <a:t/>
            </a:r>
            <a:br>
              <a:rPr lang="en-US" altLang="ja-JP" sz="3600" dirty="0" smtClean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こと、気</a:t>
            </a:r>
            <a:r>
              <a:rPr lang="ja-JP" altLang="en-US" sz="3600" dirty="0">
                <a:latin typeface="+mn-ea"/>
              </a:rPr>
              <a:t>になったことはありましたか。</a:t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/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ワークシートの１に書きましょう。</a:t>
            </a:r>
            <a:endParaRPr lang="ja-JP" altLang="en-US" sz="3600" dirty="0">
              <a:latin typeface="+mn-ea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2272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インターネット上で</a:t>
            </a:r>
            <a:r>
              <a:rPr lang="ja-JP" altLang="en-US" sz="2400" spc="-360" dirty="0" smtClean="0">
                <a:latin typeface="+mj-ea"/>
              </a:rPr>
              <a:t>の安全</a:t>
            </a:r>
            <a:r>
              <a:rPr lang="ja-JP" altLang="en-US" sz="2400" spc="-360" dirty="0">
                <a:latin typeface="+mj-ea"/>
              </a:rPr>
              <a:t>なやり取り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3729207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1" y="1272988"/>
            <a:ext cx="8193741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b="1" dirty="0">
                <a:latin typeface="+mn-ea"/>
              </a:rPr>
              <a:t>写真に</a:t>
            </a:r>
            <a:r>
              <a:rPr lang="ja-JP" altLang="en-US" sz="3200" b="1" dirty="0" smtClean="0">
                <a:latin typeface="+mn-ea"/>
              </a:rPr>
              <a:t>は、写した</a:t>
            </a:r>
            <a:r>
              <a:rPr lang="ja-JP" altLang="en-US" sz="3200" b="1" dirty="0">
                <a:latin typeface="+mn-ea"/>
              </a:rPr>
              <a:t>場所の情報（じょうほう）が</a:t>
            </a:r>
            <a:r>
              <a:rPr lang="ja-JP" altLang="en-US" sz="3200" b="1" dirty="0" smtClean="0">
                <a:latin typeface="+mn-ea"/>
              </a:rPr>
              <a:t>入る</a:t>
            </a:r>
            <a:endParaRPr lang="en-US" altLang="ja-JP" sz="3200" b="1" dirty="0" smtClean="0">
              <a:latin typeface="+mn-ea"/>
            </a:endParaRPr>
          </a:p>
          <a:p>
            <a:r>
              <a:rPr lang="ja-JP" altLang="en-US" sz="3200" dirty="0">
                <a:latin typeface="+mn-ea"/>
              </a:rPr>
              <a:t>スマートフォンやタブレットなどでとった写真に</a:t>
            </a:r>
            <a:r>
              <a:rPr lang="ja-JP" altLang="en-US" sz="3200" dirty="0" smtClean="0">
                <a:latin typeface="+mn-ea"/>
              </a:rPr>
              <a:t>は、たくさん</a:t>
            </a:r>
            <a:r>
              <a:rPr lang="ja-JP" altLang="en-US" sz="3200" dirty="0">
                <a:latin typeface="+mn-ea"/>
              </a:rPr>
              <a:t>の情報が入ります。</a:t>
            </a:r>
          </a:p>
          <a:p>
            <a:r>
              <a:rPr lang="en-US" altLang="ja-JP" sz="3200" dirty="0">
                <a:latin typeface="+mn-ea"/>
              </a:rPr>
              <a:t>GPS</a:t>
            </a:r>
            <a:r>
              <a:rPr lang="ja-JP" altLang="en-US" sz="3200" dirty="0">
                <a:latin typeface="+mn-ea"/>
              </a:rPr>
              <a:t>（ジーピーエス）を</a:t>
            </a:r>
            <a:r>
              <a:rPr lang="ja-JP" altLang="en-US" sz="3200" dirty="0" smtClean="0">
                <a:latin typeface="+mn-ea"/>
              </a:rPr>
              <a:t>使って写真を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とる</a:t>
            </a:r>
            <a:r>
              <a:rPr lang="ja-JP" altLang="en-US" sz="3200" dirty="0">
                <a:latin typeface="+mn-ea"/>
              </a:rPr>
              <a:t>と、写真をとった場所の情報がわかるようになっています。</a:t>
            </a: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2272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インターネット上で</a:t>
            </a:r>
            <a:r>
              <a:rPr lang="ja-JP" altLang="en-US" sz="2400" spc="-360" dirty="0" smtClean="0">
                <a:latin typeface="+mj-ea"/>
              </a:rPr>
              <a:t>の安全</a:t>
            </a:r>
            <a:r>
              <a:rPr lang="ja-JP" altLang="en-US" sz="2400" spc="-360" dirty="0">
                <a:latin typeface="+mj-ea"/>
              </a:rPr>
              <a:t>なやり取り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1206058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dirty="0" smtClean="0">
                <a:latin typeface="+mn-ea"/>
              </a:rPr>
              <a:t>だれ</a:t>
            </a:r>
            <a:r>
              <a:rPr lang="ja-JP" altLang="en-US" sz="3600" dirty="0">
                <a:latin typeface="+mn-ea"/>
              </a:rPr>
              <a:t>かに写真を送る時</a:t>
            </a:r>
            <a:r>
              <a:rPr lang="ja-JP" altLang="en-US" sz="3600" dirty="0" smtClean="0">
                <a:latin typeface="+mn-ea"/>
              </a:rPr>
              <a:t>は</a:t>
            </a:r>
            <a:r>
              <a:rPr lang="ja-JP" altLang="en-US" sz="3600" dirty="0">
                <a:latin typeface="+mn-ea"/>
              </a:rPr>
              <a:t>、</a:t>
            </a:r>
            <a:r>
              <a:rPr lang="ja-JP" altLang="en-US" sz="3600" dirty="0" smtClean="0">
                <a:latin typeface="+mn-ea"/>
              </a:rPr>
              <a:t>かならず、</a:t>
            </a:r>
            <a:r>
              <a:rPr lang="ja-JP" altLang="en-US" sz="3600" dirty="0">
                <a:latin typeface="+mn-ea"/>
              </a:rPr>
              <a:t/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家族、学校</a:t>
            </a:r>
            <a:r>
              <a:rPr lang="ja-JP" altLang="en-US" sz="3600" dirty="0">
                <a:latin typeface="+mn-ea"/>
              </a:rPr>
              <a:t>の先生</a:t>
            </a:r>
            <a:r>
              <a:rPr lang="ja-JP" altLang="en-US" sz="3600" dirty="0" smtClean="0">
                <a:latin typeface="+mn-ea"/>
              </a:rPr>
              <a:t>に</a:t>
            </a:r>
            <a:r>
              <a:rPr lang="ja-JP" altLang="en-US" sz="3600" dirty="0">
                <a:latin typeface="+mn-ea"/>
              </a:rPr>
              <a:t>相談</a:t>
            </a:r>
            <a:r>
              <a:rPr lang="ja-JP" altLang="en-US" sz="3600" dirty="0" smtClean="0">
                <a:latin typeface="+mn-ea"/>
              </a:rPr>
              <a:t>しましょう。</a:t>
            </a:r>
            <a:endParaRPr lang="en-US" altLang="ja-JP" sz="3600" dirty="0" smtClean="0">
              <a:latin typeface="+mn-ea"/>
            </a:endParaRPr>
          </a:p>
          <a:p>
            <a:pPr marL="0" indent="0">
              <a:buNone/>
            </a:pPr>
            <a:endParaRPr lang="en-US" altLang="ja-JP" sz="3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ja-JP" altLang="en-US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459" y="3521532"/>
            <a:ext cx="2751140" cy="2751140"/>
          </a:xfrm>
          <a:prstGeom prst="rect">
            <a:avLst/>
          </a:prstGeom>
        </p:spPr>
      </p:pic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242046" y="32272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インターネット上で</a:t>
            </a:r>
            <a:r>
              <a:rPr lang="ja-JP" altLang="en-US" sz="2400" spc="-360" dirty="0" smtClean="0">
                <a:latin typeface="+mj-ea"/>
              </a:rPr>
              <a:t>の安全</a:t>
            </a:r>
            <a:r>
              <a:rPr lang="ja-JP" altLang="en-US" sz="2400" spc="-360" dirty="0">
                <a:latin typeface="+mj-ea"/>
              </a:rPr>
              <a:t>なやり取り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19650380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12201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b="1" dirty="0" smtClean="0">
                <a:latin typeface="+mn-ea"/>
              </a:rPr>
              <a:t>タマミ</a:t>
            </a:r>
            <a:r>
              <a:rPr lang="ja-JP" altLang="en-US" sz="3200" b="1" dirty="0">
                <a:latin typeface="+mn-ea"/>
              </a:rPr>
              <a:t>さん</a:t>
            </a:r>
            <a:r>
              <a:rPr lang="ja-JP" altLang="en-US" sz="3200" b="1" dirty="0" smtClean="0">
                <a:latin typeface="+mn-ea"/>
              </a:rPr>
              <a:t>の話</a:t>
            </a:r>
            <a:endParaRPr lang="en-US" altLang="ja-JP" sz="3200" b="1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小学４年生のタマミさん</a:t>
            </a:r>
            <a:r>
              <a:rPr lang="ja-JP" altLang="en-US" sz="3200" dirty="0" smtClean="0">
                <a:latin typeface="+mn-ea"/>
              </a:rPr>
              <a:t>は、動物</a:t>
            </a:r>
            <a:r>
              <a:rPr lang="ja-JP" altLang="en-US" sz="3200" dirty="0">
                <a:latin typeface="+mn-ea"/>
              </a:rPr>
              <a:t>を</a:t>
            </a:r>
            <a:r>
              <a:rPr lang="ja-JP" altLang="en-US" sz="3200" dirty="0" smtClean="0">
                <a:latin typeface="+mn-ea"/>
              </a:rPr>
              <a:t>育成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する</a:t>
            </a:r>
            <a:r>
              <a:rPr lang="ja-JP" altLang="en-US" sz="3200" dirty="0">
                <a:latin typeface="+mn-ea"/>
              </a:rPr>
              <a:t>オンラインゲーム</a:t>
            </a:r>
            <a:r>
              <a:rPr lang="ja-JP" altLang="en-US" sz="3200" dirty="0" smtClean="0">
                <a:latin typeface="+mn-ea"/>
              </a:rPr>
              <a:t>で、小学</a:t>
            </a:r>
            <a:r>
              <a:rPr lang="ja-JP" altLang="en-US" sz="3200" dirty="0">
                <a:latin typeface="+mn-ea"/>
              </a:rPr>
              <a:t>６年生</a:t>
            </a:r>
            <a:r>
              <a:rPr lang="ja-JP" altLang="en-US" sz="3200" dirty="0" smtClean="0">
                <a:latin typeface="+mn-ea"/>
              </a:rPr>
              <a:t>の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女</a:t>
            </a:r>
            <a:r>
              <a:rPr lang="ja-JP" altLang="en-US" sz="3200" dirty="0">
                <a:latin typeface="+mn-ea"/>
              </a:rPr>
              <a:t>の子となかよく</a:t>
            </a:r>
            <a:r>
              <a:rPr lang="ja-JP" altLang="en-US" sz="3200" dirty="0" smtClean="0">
                <a:latin typeface="+mn-ea"/>
              </a:rPr>
              <a:t>なり、いっしょ</a:t>
            </a:r>
            <a:r>
              <a:rPr lang="ja-JP" altLang="en-US" sz="3200" dirty="0">
                <a:latin typeface="+mn-ea"/>
              </a:rPr>
              <a:t>に動物を育てて遊んでいました</a:t>
            </a:r>
            <a:r>
              <a:rPr lang="ja-JP" altLang="en-US" sz="3200" dirty="0" smtClean="0">
                <a:latin typeface="+mn-ea"/>
              </a:rPr>
              <a:t>。</a:t>
            </a: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endParaRPr lang="ja-JP" altLang="en-US" sz="3200" dirty="0">
              <a:latin typeface="+mn-ea"/>
            </a:endParaRPr>
          </a:p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とてもやさしくておもしろい話</a:t>
            </a:r>
            <a:r>
              <a:rPr lang="ja-JP" altLang="en-US" sz="3200" dirty="0" smtClean="0">
                <a:latin typeface="+mn-ea"/>
              </a:rPr>
              <a:t>も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して</a:t>
            </a:r>
            <a:r>
              <a:rPr lang="ja-JP" altLang="en-US" sz="3200" dirty="0">
                <a:latin typeface="+mn-ea"/>
              </a:rPr>
              <a:t>くれました。</a:t>
            </a: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2272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インターネット上で</a:t>
            </a:r>
            <a:r>
              <a:rPr lang="ja-JP" altLang="en-US" sz="2400" spc="-360" dirty="0" smtClean="0">
                <a:latin typeface="+mj-ea"/>
              </a:rPr>
              <a:t>の安全</a:t>
            </a:r>
            <a:r>
              <a:rPr lang="ja-JP" altLang="en-US" sz="2400" spc="-360" dirty="0">
                <a:latin typeface="+mj-ea"/>
              </a:rPr>
              <a:t>なやり取り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4712281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dirty="0" smtClean="0">
                <a:latin typeface="+mn-ea"/>
              </a:rPr>
              <a:t>写真</a:t>
            </a:r>
            <a:r>
              <a:rPr lang="ja-JP" altLang="en-US" sz="3200" dirty="0">
                <a:latin typeface="+mn-ea"/>
              </a:rPr>
              <a:t>を送ってきた</a:t>
            </a:r>
            <a:r>
              <a:rPr lang="ja-JP" altLang="en-US" sz="3200" dirty="0" smtClean="0">
                <a:latin typeface="+mn-ea"/>
              </a:rPr>
              <a:t>ので、タマミ</a:t>
            </a:r>
            <a:r>
              <a:rPr lang="ja-JP" altLang="en-US" sz="3200" dirty="0">
                <a:latin typeface="+mn-ea"/>
              </a:rPr>
              <a:t>さん</a:t>
            </a:r>
            <a:r>
              <a:rPr lang="ja-JP" altLang="en-US" sz="3200" dirty="0" smtClean="0">
                <a:latin typeface="+mn-ea"/>
              </a:rPr>
              <a:t>も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自分</a:t>
            </a:r>
            <a:r>
              <a:rPr lang="ja-JP" altLang="en-US" sz="3200" dirty="0">
                <a:latin typeface="+mn-ea"/>
              </a:rPr>
              <a:t>の写真を送りました</a:t>
            </a:r>
            <a:r>
              <a:rPr lang="ja-JP" altLang="en-US" sz="3200" dirty="0" smtClean="0">
                <a:latin typeface="+mn-ea"/>
              </a:rPr>
              <a:t>。</a:t>
            </a:r>
            <a:endParaRPr lang="en-US" altLang="ja-JP" sz="3200" dirty="0" smtClean="0">
              <a:latin typeface="+mn-ea"/>
            </a:endParaRPr>
          </a:p>
          <a:p>
            <a:pPr marL="0" indent="0">
              <a:buNone/>
            </a:pPr>
            <a:endParaRPr lang="ja-JP" altLang="en-US" sz="3200" dirty="0">
              <a:latin typeface="+mn-ea"/>
            </a:endParaRPr>
          </a:p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ある</a:t>
            </a:r>
            <a:r>
              <a:rPr lang="ja-JP" altLang="en-US" sz="3200" dirty="0" smtClean="0">
                <a:latin typeface="+mn-ea"/>
              </a:rPr>
              <a:t>時、会おう</a:t>
            </a:r>
            <a:r>
              <a:rPr lang="ja-JP" altLang="en-US" sz="3200" dirty="0">
                <a:latin typeface="+mn-ea"/>
              </a:rPr>
              <a:t>ということに</a:t>
            </a:r>
            <a:r>
              <a:rPr lang="ja-JP" altLang="en-US" sz="3200" dirty="0" smtClean="0">
                <a:latin typeface="+mn-ea"/>
              </a:rPr>
              <a:t>なり、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待ち合わせ</a:t>
            </a:r>
            <a:r>
              <a:rPr lang="ja-JP" altLang="en-US" sz="3200" dirty="0">
                <a:latin typeface="+mn-ea"/>
              </a:rPr>
              <a:t>をしました。</a:t>
            </a:r>
          </a:p>
          <a:p>
            <a:pPr marL="0" indent="0">
              <a:buNone/>
            </a:pPr>
            <a:endParaRPr lang="ja-JP" altLang="en-US" sz="3200" dirty="0">
              <a:latin typeface="+mn-ea"/>
            </a:endParaRPr>
          </a:p>
          <a:p>
            <a:pPr marL="0" indent="0">
              <a:buNone/>
            </a:pPr>
            <a:r>
              <a:rPr lang="ja-JP" altLang="en-US" sz="3200" dirty="0" smtClean="0">
                <a:latin typeface="+mn-ea"/>
              </a:rPr>
              <a:t>でも、時間</a:t>
            </a:r>
            <a:r>
              <a:rPr lang="ja-JP" altLang="en-US" sz="3200" dirty="0">
                <a:latin typeface="+mn-ea"/>
              </a:rPr>
              <a:t>になっても写真の女の子</a:t>
            </a:r>
            <a:r>
              <a:rPr lang="ja-JP" altLang="en-US" sz="3200" dirty="0" smtClean="0">
                <a:latin typeface="+mn-ea"/>
              </a:rPr>
              <a:t>は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来ません</a:t>
            </a:r>
            <a:r>
              <a:rPr lang="ja-JP" altLang="en-US" sz="3200" dirty="0">
                <a:latin typeface="+mn-ea"/>
              </a:rPr>
              <a:t>。</a:t>
            </a: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2272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インターネット上で</a:t>
            </a:r>
            <a:r>
              <a:rPr lang="ja-JP" altLang="en-US" sz="2400" spc="-360" dirty="0" smtClean="0">
                <a:latin typeface="+mj-ea"/>
              </a:rPr>
              <a:t>の安全</a:t>
            </a:r>
            <a:r>
              <a:rPr lang="ja-JP" altLang="en-US" sz="2400" spc="-360" dirty="0">
                <a:latin typeface="+mj-ea"/>
              </a:rPr>
              <a:t>なやり取り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1229478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335</Words>
  <Application>Microsoft Office PowerPoint</Application>
  <PresentationFormat>画面に合わせる (4:3)</PresentationFormat>
  <Paragraphs>55</Paragraphs>
  <Slides>14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14</vt:i4>
      </vt:variant>
    </vt:vector>
  </HeadingPairs>
  <TitlesOfParts>
    <vt:vector size="16" baseType="lpstr">
      <vt:lpstr>Office テーマ</vt:lpstr>
      <vt:lpstr>1_Office テーマ</vt:lpstr>
      <vt:lpstr>インターネット上での安全なやり取り</vt:lpstr>
      <vt:lpstr>インターネット上での安全なやり取り</vt:lpstr>
      <vt:lpstr>インターネット上での安全なやり取り</vt:lpstr>
      <vt:lpstr>インターネット上での安全なやり取り</vt:lpstr>
      <vt:lpstr>インターネット上での安全なやり取り</vt:lpstr>
      <vt:lpstr>インターネット上での安全なやり取り</vt:lpstr>
      <vt:lpstr>インターネット上での安全なやり取り</vt:lpstr>
      <vt:lpstr>インターネット上での安全なやり取り</vt:lpstr>
      <vt:lpstr>インターネット上での安全なやり取り</vt:lpstr>
      <vt:lpstr>インターネット上での安全なやり取り</vt:lpstr>
      <vt:lpstr>インターネット上での安全なやり取り</vt:lpstr>
      <vt:lpstr>インターネット上での安全なやり取り</vt:lpstr>
      <vt:lpstr>インターネット上での安全なやり取り</vt:lpstr>
      <vt:lpstr>インターネット上での安全なやり取り</vt:lpstr>
    </vt:vector>
  </TitlesOfParts>
  <Company>株式会社日本標準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株式会社日本標準</dc:creator>
  <cp:lastModifiedBy/>
  <cp:revision>1</cp:revision>
  <dcterms:created xsi:type="dcterms:W3CDTF">2017-09-26T02:59:21Z</dcterms:created>
  <dcterms:modified xsi:type="dcterms:W3CDTF">2017-09-26T03:00:19Z</dcterms:modified>
</cp:coreProperties>
</file>