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15"/>
  </p:notesMasterIdLst>
  <p:handoutMasterIdLst>
    <p:handoutMasterId r:id="rId16"/>
  </p:handoutMasterIdLst>
  <p:sldIdLst>
    <p:sldId id="306" r:id="rId3"/>
    <p:sldId id="295" r:id="rId4"/>
    <p:sldId id="315" r:id="rId5"/>
    <p:sldId id="316" r:id="rId6"/>
    <p:sldId id="307" r:id="rId7"/>
    <p:sldId id="317" r:id="rId8"/>
    <p:sldId id="318" r:id="rId9"/>
    <p:sldId id="319" r:id="rId10"/>
    <p:sldId id="320" r:id="rId11"/>
    <p:sldId id="321" r:id="rId12"/>
    <p:sldId id="322" r:id="rId13"/>
    <p:sldId id="324" r:id="rId14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71" d="100"/>
          <a:sy n="71" d="100"/>
        </p:scale>
        <p:origin x="168" y="7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zh-TW" altLang="en-US" smtClean="0">
                <a:solidFill>
                  <a:prstClr val="black"/>
                </a:solidFill>
              </a:rPr>
              <a:t>都立江北高校授業案資料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0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633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5340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39618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05560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95621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76314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55250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05556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81155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lang="ja-JP" altLang="en-US" smtClean="0">
                <a:solidFill>
                  <a:prstClr val="black"/>
                </a:solidFill>
              </a:rPr>
              <a:pPr/>
              <a:t>2017/9/22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9075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solidFill>
                <a:srgbClr val="70AD47">
                  <a:lumMod val="50000"/>
                </a:srgbClr>
              </a:solidFill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0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2743250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4000" b="1" dirty="0">
                <a:latin typeface="+mj-ea"/>
              </a:rPr>
              <a:t>ネットへの投こうに</a:t>
            </a:r>
            <a:r>
              <a:rPr lang="ja-JP" altLang="en-US" sz="4000" b="1" dirty="0" smtClean="0">
                <a:latin typeface="+mj-ea"/>
              </a:rPr>
              <a:t>ついて考えよう</a:t>
            </a:r>
            <a:endParaRPr kumimoji="1" lang="ja-JP" altLang="en-US" sz="40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722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solidFill>
                  <a:srgbClr val="FF0066"/>
                </a:solidFill>
                <a:latin typeface="+mn-ea"/>
              </a:rPr>
              <a:t>地しん情報</a:t>
            </a: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など、人助け</a:t>
            </a:r>
            <a:r>
              <a:rPr lang="ja-JP" altLang="en-US" sz="3200" b="1" dirty="0">
                <a:solidFill>
                  <a:srgbClr val="FF0066"/>
                </a:solidFill>
                <a:latin typeface="+mn-ea"/>
              </a:rPr>
              <a:t>の情報</a:t>
            </a: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なら広めて</a:t>
            </a:r>
            <a:r>
              <a:rPr lang="ja-JP" altLang="en-US" sz="3200" b="1" dirty="0">
                <a:solidFill>
                  <a:srgbClr val="FF0066"/>
                </a:solidFill>
                <a:latin typeface="+mn-ea"/>
              </a:rPr>
              <a:t>もいいでしょうか</a:t>
            </a: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？</a:t>
            </a:r>
            <a:endParaRPr lang="en-US" altLang="ja-JP" sz="3200" b="1" dirty="0" smtClean="0">
              <a:solidFill>
                <a:srgbClr val="FF0066"/>
              </a:solidFill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地しん</a:t>
            </a:r>
            <a:r>
              <a:rPr lang="ja-JP" altLang="en-US" sz="3200" dirty="0" err="1">
                <a:latin typeface="+mn-ea"/>
              </a:rPr>
              <a:t>の</a:t>
            </a:r>
            <a:r>
              <a:rPr lang="ja-JP" altLang="en-US" sz="3200" dirty="0">
                <a:latin typeface="+mn-ea"/>
              </a:rPr>
              <a:t>時など</a:t>
            </a:r>
            <a:r>
              <a:rPr lang="ja-JP" altLang="en-US" sz="3200" dirty="0" smtClean="0">
                <a:latin typeface="+mn-ea"/>
              </a:rPr>
              <a:t>は、インターネット上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には、助け</a:t>
            </a:r>
            <a:r>
              <a:rPr lang="ja-JP" altLang="en-US" sz="3200" dirty="0">
                <a:latin typeface="+mn-ea"/>
              </a:rPr>
              <a:t>を求める情報など</a:t>
            </a:r>
            <a:r>
              <a:rPr lang="ja-JP" altLang="en-US" sz="3200" dirty="0" smtClean="0">
                <a:latin typeface="+mn-ea"/>
              </a:rPr>
              <a:t>たくさん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流れます</a:t>
            </a:r>
            <a:r>
              <a:rPr lang="ja-JP" altLang="en-US" sz="3200" dirty="0">
                <a:latin typeface="+mn-ea"/>
              </a:rPr>
              <a:t>。</a:t>
            </a:r>
          </a:p>
          <a:p>
            <a:r>
              <a:rPr lang="ja-JP" altLang="en-US" sz="3200" dirty="0">
                <a:latin typeface="+mn-ea"/>
              </a:rPr>
              <a:t>正しい情報も多いです</a:t>
            </a:r>
            <a:r>
              <a:rPr lang="ja-JP" altLang="en-US" sz="3200" dirty="0" smtClean="0">
                <a:latin typeface="+mn-ea"/>
              </a:rPr>
              <a:t>が、デマ、ウワサ</a:t>
            </a:r>
            <a:r>
              <a:rPr lang="ja-JP" altLang="en-US" sz="3200" dirty="0">
                <a:latin typeface="+mn-ea"/>
              </a:rPr>
              <a:t>もたくさん流れます。</a:t>
            </a:r>
          </a:p>
          <a:p>
            <a:r>
              <a:rPr lang="ja-JP" altLang="en-US" sz="3200" dirty="0">
                <a:latin typeface="+mn-ea"/>
              </a:rPr>
              <a:t>かってに広める</a:t>
            </a:r>
            <a:r>
              <a:rPr lang="ja-JP" altLang="en-US" sz="3200" dirty="0" smtClean="0">
                <a:latin typeface="+mn-ea"/>
              </a:rPr>
              <a:t>と、助け</a:t>
            </a:r>
            <a:r>
              <a:rPr lang="ja-JP" altLang="en-US" sz="3200" dirty="0">
                <a:latin typeface="+mn-ea"/>
              </a:rPr>
              <a:t>のじゃまを</a:t>
            </a:r>
            <a:r>
              <a:rPr lang="ja-JP" altLang="en-US" sz="3200" dirty="0" smtClean="0">
                <a:latin typeface="+mn-ea"/>
              </a:rPr>
              <a:t>し、めいわくを</a:t>
            </a:r>
            <a:r>
              <a:rPr lang="ja-JP" altLang="en-US" sz="3200" dirty="0">
                <a:latin typeface="+mn-ea"/>
              </a:rPr>
              <a:t>かけることもあります。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935315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b="1" dirty="0">
                <a:latin typeface="+mn-ea"/>
              </a:rPr>
              <a:t>必ずしなければいけないこと</a:t>
            </a:r>
            <a:r>
              <a:rPr lang="ja-JP" altLang="en-US" sz="4000" b="1" dirty="0">
                <a:solidFill>
                  <a:srgbClr val="FF0066"/>
                </a:solidFill>
                <a:latin typeface="+mn-ea"/>
              </a:rPr>
              <a:t/>
            </a:r>
            <a:br>
              <a:rPr lang="ja-JP" altLang="en-US" sz="4000" b="1" dirty="0">
                <a:solidFill>
                  <a:srgbClr val="FF0066"/>
                </a:solidFill>
                <a:latin typeface="+mn-ea"/>
              </a:rPr>
            </a:br>
            <a:r>
              <a:rPr lang="ja-JP" altLang="en-US" sz="4000" b="1" dirty="0">
                <a:solidFill>
                  <a:srgbClr val="FF0066"/>
                </a:solidFill>
                <a:latin typeface="+mn-ea"/>
              </a:rPr>
              <a:t/>
            </a:r>
            <a:br>
              <a:rPr lang="ja-JP" altLang="en-US" sz="4000" b="1" dirty="0">
                <a:solidFill>
                  <a:srgbClr val="FF0066"/>
                </a:solidFill>
                <a:latin typeface="+mn-ea"/>
              </a:rPr>
            </a:br>
            <a:r>
              <a:rPr lang="ja-JP" altLang="en-US" sz="4400" b="1" dirty="0">
                <a:solidFill>
                  <a:srgbClr val="FF0066"/>
                </a:solidFill>
                <a:latin typeface="+mn-ea"/>
              </a:rPr>
              <a:t>家族や学校の</a:t>
            </a:r>
            <a:r>
              <a:rPr lang="ja-JP" altLang="en-US" sz="4400" b="1" dirty="0" smtClean="0">
                <a:solidFill>
                  <a:srgbClr val="FF0066"/>
                </a:solidFill>
                <a:latin typeface="+mn-ea"/>
              </a:rPr>
              <a:t>先生に</a:t>
            </a:r>
            <a:r>
              <a:rPr lang="ja-JP" altLang="en-US" sz="4400" b="1" dirty="0">
                <a:solidFill>
                  <a:srgbClr val="FF0066"/>
                </a:solidFill>
                <a:latin typeface="+mn-ea"/>
              </a:rPr>
              <a:t>相談</a:t>
            </a:r>
            <a:r>
              <a:rPr lang="ja-JP" altLang="en-US" sz="4400" b="1" dirty="0" smtClean="0">
                <a:solidFill>
                  <a:srgbClr val="FF0066"/>
                </a:solidFill>
                <a:latin typeface="+mn-ea"/>
              </a:rPr>
              <a:t>する</a:t>
            </a:r>
            <a:endParaRPr lang="en-US" altLang="ja-JP" sz="4400" b="1" dirty="0" smtClean="0">
              <a:solidFill>
                <a:srgbClr val="FF0066"/>
              </a:solidFill>
              <a:latin typeface="+mn-ea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96" y="4204327"/>
            <a:ext cx="1393385" cy="211775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976" y="4138194"/>
            <a:ext cx="1322103" cy="2121132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646041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問３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これから</a:t>
            </a:r>
            <a:r>
              <a:rPr lang="ja-JP" altLang="en-US" sz="3600" dirty="0" smtClean="0">
                <a:latin typeface="+mn-ea"/>
              </a:rPr>
              <a:t>インターネット、</a:t>
            </a:r>
            <a:r>
              <a:rPr lang="en-US" altLang="ja-JP" sz="3600" dirty="0" smtClean="0">
                <a:latin typeface="+mn-ea"/>
              </a:rPr>
              <a:t>SNS</a:t>
            </a:r>
            <a:r>
              <a:rPr lang="ja-JP" altLang="en-US" sz="3600" dirty="0" smtClean="0">
                <a:latin typeface="+mn-ea"/>
              </a:rPr>
              <a:t>に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投</a:t>
            </a:r>
            <a:r>
              <a:rPr lang="ja-JP" altLang="en-US" sz="3600" dirty="0">
                <a:latin typeface="+mn-ea"/>
              </a:rPr>
              <a:t>こうする時に</a:t>
            </a:r>
            <a:r>
              <a:rPr lang="ja-JP" altLang="en-US" sz="3600" dirty="0" smtClean="0">
                <a:latin typeface="+mn-ea"/>
              </a:rPr>
              <a:t>は、どの</a:t>
            </a:r>
            <a:r>
              <a:rPr lang="ja-JP" altLang="en-US" sz="3600" dirty="0">
                <a:latin typeface="+mn-ea"/>
              </a:rPr>
              <a:t>ようなことに気をつけたいと思った</a:t>
            </a:r>
            <a:r>
              <a:rPr lang="ja-JP" altLang="en-US" sz="3600" dirty="0" smtClean="0">
                <a:latin typeface="+mn-ea"/>
              </a:rPr>
              <a:t>か、自分</a:t>
            </a:r>
            <a:r>
              <a:rPr lang="ja-JP" altLang="en-US" sz="3600" dirty="0">
                <a:latin typeface="+mn-ea"/>
              </a:rPr>
              <a:t>の考えを書きましょう。</a:t>
            </a:r>
            <a:endParaRPr lang="en-US" altLang="ja-JP" sz="36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41194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６年生の</a:t>
            </a:r>
            <a:r>
              <a:rPr lang="ja-JP" altLang="en-US" sz="3200" dirty="0" smtClean="0">
                <a:latin typeface="+mn-ea"/>
              </a:rPr>
              <a:t>ヨシコ、マユコ、ヒカリ</a:t>
            </a:r>
            <a:r>
              <a:rPr lang="ja-JP" altLang="en-US" sz="3200" dirty="0">
                <a:latin typeface="+mn-ea"/>
              </a:rPr>
              <a:t>は明日の遠足で同じ班です。</a:t>
            </a: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それ</a:t>
            </a:r>
            <a:r>
              <a:rPr lang="ja-JP" altLang="en-US" sz="3200" dirty="0" smtClean="0">
                <a:latin typeface="+mn-ea"/>
              </a:rPr>
              <a:t>で、遠足</a:t>
            </a:r>
            <a:r>
              <a:rPr lang="ja-JP" altLang="en-US" sz="3200" dirty="0">
                <a:latin typeface="+mn-ea"/>
              </a:rPr>
              <a:t>のおやつを買いに行きました</a:t>
            </a:r>
            <a:r>
              <a:rPr lang="ja-JP" altLang="en-US" sz="3200" dirty="0" smtClean="0">
                <a:latin typeface="+mn-ea"/>
              </a:rPr>
              <a:t>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買い物の</a:t>
            </a:r>
            <a:r>
              <a:rPr lang="ja-JP" altLang="en-US" sz="3200" dirty="0" smtClean="0">
                <a:latin typeface="+mn-ea"/>
              </a:rPr>
              <a:t>あと、ヨシコがみんな</a:t>
            </a:r>
            <a:r>
              <a:rPr lang="ja-JP" altLang="en-US" sz="3200" dirty="0">
                <a:latin typeface="+mn-ea"/>
              </a:rPr>
              <a:t>の写真</a:t>
            </a:r>
            <a:r>
              <a:rPr lang="ja-JP" altLang="en-US" sz="3200" dirty="0" smtClean="0">
                <a:latin typeface="+mn-ea"/>
              </a:rPr>
              <a:t>を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とりました</a:t>
            </a:r>
            <a:r>
              <a:rPr lang="ja-JP" altLang="en-US" sz="3200" dirty="0">
                <a:latin typeface="+mn-ea"/>
              </a:rPr>
              <a:t>。</a:t>
            </a:r>
            <a:br>
              <a:rPr lang="ja-JP" altLang="en-US" sz="3200" dirty="0">
                <a:latin typeface="+mn-ea"/>
              </a:rPr>
            </a:b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ヒカリは変な顔に</a:t>
            </a:r>
            <a:r>
              <a:rPr lang="ja-JP" altLang="en-US" sz="3200" dirty="0" smtClean="0">
                <a:latin typeface="+mn-ea"/>
              </a:rPr>
              <a:t>なってしまいました。</a:t>
            </a:r>
            <a:endParaRPr lang="ja-JP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その写真</a:t>
            </a:r>
            <a:r>
              <a:rPr lang="ja-JP" altLang="en-US" sz="3200" dirty="0" smtClean="0">
                <a:latin typeface="+mn-ea"/>
              </a:rPr>
              <a:t>を、ヨシコ</a:t>
            </a:r>
            <a:r>
              <a:rPr lang="ja-JP" altLang="en-US" sz="3200" dirty="0">
                <a:latin typeface="+mn-ea"/>
              </a:rPr>
              <a:t>は</a:t>
            </a:r>
            <a:r>
              <a:rPr lang="en-US" altLang="ja-JP" sz="3200" dirty="0">
                <a:latin typeface="+mn-ea"/>
              </a:rPr>
              <a:t>SNS</a:t>
            </a:r>
            <a:r>
              <a:rPr lang="ja-JP" altLang="en-US" sz="3200" dirty="0" smtClean="0">
                <a:latin typeface="+mn-ea"/>
              </a:rPr>
              <a:t>のグループ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トークに「</a:t>
            </a:r>
            <a:r>
              <a:rPr lang="ja-JP" altLang="en-US" sz="3200" dirty="0">
                <a:latin typeface="+mn-ea"/>
              </a:rPr>
              <a:t>ヒカリの顔おもしろすぎ</a:t>
            </a:r>
            <a:r>
              <a:rPr lang="en-US" altLang="ja-JP" sz="3200" dirty="0">
                <a:latin typeface="+mn-ea"/>
              </a:rPr>
              <a:t>W</a:t>
            </a:r>
            <a:r>
              <a:rPr lang="ja-JP" altLang="en-US" sz="3200" dirty="0">
                <a:latin typeface="+mn-ea"/>
              </a:rPr>
              <a:t>」</a:t>
            </a:r>
            <a:r>
              <a:rPr lang="ja-JP" altLang="en-US" sz="3200" dirty="0" smtClean="0">
                <a:latin typeface="+mn-ea"/>
              </a:rPr>
              <a:t>と、投</a:t>
            </a:r>
            <a:r>
              <a:rPr lang="ja-JP" altLang="en-US" sz="3200" dirty="0">
                <a:latin typeface="+mn-ea"/>
              </a:rPr>
              <a:t>こうしました</a:t>
            </a:r>
            <a:r>
              <a:rPr lang="ja-JP" altLang="en-US" sz="3200" dirty="0" smtClean="0">
                <a:latin typeface="+mn-ea"/>
              </a:rPr>
              <a:t>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ヒカリ</a:t>
            </a:r>
            <a:r>
              <a:rPr lang="ja-JP" altLang="en-US" sz="3200" dirty="0" smtClean="0">
                <a:latin typeface="+mn-ea"/>
              </a:rPr>
              <a:t>は</a:t>
            </a:r>
            <a:r>
              <a:rPr lang="ja-JP" altLang="en-US" sz="3200" dirty="0">
                <a:latin typeface="+mn-ea"/>
              </a:rPr>
              <a:t>、</a:t>
            </a:r>
            <a:r>
              <a:rPr lang="ja-JP" altLang="en-US" sz="3200" dirty="0" smtClean="0">
                <a:latin typeface="+mn-ea"/>
              </a:rPr>
              <a:t>「</a:t>
            </a:r>
            <a:r>
              <a:rPr lang="ja-JP" altLang="en-US" sz="3200" dirty="0">
                <a:latin typeface="+mn-ea"/>
              </a:rPr>
              <a:t>消して！どうしてヨシコ</a:t>
            </a:r>
            <a:r>
              <a:rPr lang="ja-JP" altLang="en-US" sz="3200" dirty="0" smtClean="0">
                <a:latin typeface="+mn-ea"/>
              </a:rPr>
              <a:t>は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ひどい</a:t>
            </a:r>
            <a:r>
              <a:rPr lang="ja-JP" altLang="en-US" sz="3200" dirty="0">
                <a:latin typeface="+mn-ea"/>
              </a:rPr>
              <a:t>ことばかりするの</a:t>
            </a:r>
            <a:r>
              <a:rPr lang="en-US" altLang="ja-JP" sz="3200" dirty="0">
                <a:latin typeface="+mn-ea"/>
              </a:rPr>
              <a:t>( </a:t>
            </a:r>
            <a:r>
              <a:rPr lang="ja-JP" altLang="en-US" sz="3200" dirty="0">
                <a:latin typeface="+mn-ea"/>
              </a:rPr>
              <a:t>怒</a:t>
            </a:r>
            <a:r>
              <a:rPr lang="en-US" altLang="ja-JP" sz="3200" dirty="0">
                <a:latin typeface="+mn-ea"/>
              </a:rPr>
              <a:t>)</a:t>
            </a:r>
            <a:r>
              <a:rPr lang="ja-JP" altLang="en-US" sz="3200" dirty="0" smtClean="0">
                <a:latin typeface="+mn-ea"/>
              </a:rPr>
              <a:t>」と</a:t>
            </a:r>
            <a:r>
              <a:rPr lang="ja-JP" altLang="en-US" sz="3200" dirty="0">
                <a:latin typeface="+mn-ea"/>
              </a:rPr>
              <a:t>ヨシコに何度も送りました。</a:t>
            </a: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ヨシコは「</a:t>
            </a:r>
            <a:r>
              <a:rPr lang="ja-JP" altLang="en-US" sz="3200" dirty="0" smtClean="0">
                <a:latin typeface="+mn-ea"/>
              </a:rPr>
              <a:t>ヒカリ、ウザ</a:t>
            </a:r>
            <a:r>
              <a:rPr lang="ja-JP" altLang="en-US" sz="3200" dirty="0">
                <a:latin typeface="+mn-ea"/>
              </a:rPr>
              <a:t>い」</a:t>
            </a:r>
            <a:r>
              <a:rPr lang="ja-JP" altLang="en-US" sz="3200" dirty="0" smtClean="0">
                <a:latin typeface="+mn-ea"/>
              </a:rPr>
              <a:t>とグループ</a:t>
            </a:r>
            <a:r>
              <a:rPr lang="ja-JP" altLang="en-US" sz="3200" dirty="0">
                <a:latin typeface="+mn-ea"/>
              </a:rPr>
              <a:t>に投こうしました。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75859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マユコ</a:t>
            </a:r>
            <a:r>
              <a:rPr lang="ja-JP" altLang="en-US" sz="3200" dirty="0" smtClean="0">
                <a:latin typeface="+mn-ea"/>
              </a:rPr>
              <a:t>は、ヒカリ</a:t>
            </a:r>
            <a:r>
              <a:rPr lang="ja-JP" altLang="en-US" sz="3200" dirty="0">
                <a:latin typeface="+mn-ea"/>
              </a:rPr>
              <a:t>の写真</a:t>
            </a:r>
            <a:r>
              <a:rPr lang="ja-JP" altLang="en-US" sz="3200" dirty="0" smtClean="0">
                <a:latin typeface="+mn-ea"/>
              </a:rPr>
              <a:t>と「</a:t>
            </a:r>
            <a:r>
              <a:rPr lang="ja-JP" altLang="en-US" sz="3200" dirty="0">
                <a:latin typeface="+mn-ea"/>
              </a:rPr>
              <a:t>ウザい」</a:t>
            </a:r>
            <a:r>
              <a:rPr lang="ja-JP" altLang="en-US" sz="3200" dirty="0" smtClean="0">
                <a:latin typeface="+mn-ea"/>
              </a:rPr>
              <a:t>と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いう</a:t>
            </a:r>
            <a:r>
              <a:rPr lang="ja-JP" altLang="en-US" sz="3200" dirty="0">
                <a:latin typeface="+mn-ea"/>
              </a:rPr>
              <a:t>書きこみ</a:t>
            </a:r>
            <a:r>
              <a:rPr lang="ja-JP" altLang="en-US" sz="3200" dirty="0" smtClean="0">
                <a:latin typeface="+mn-ea"/>
              </a:rPr>
              <a:t>を、別</a:t>
            </a:r>
            <a:r>
              <a:rPr lang="ja-JP" altLang="en-US" sz="3200" dirty="0">
                <a:latin typeface="+mn-ea"/>
              </a:rPr>
              <a:t>グループに送りました。</a:t>
            </a:r>
            <a:br>
              <a:rPr lang="ja-JP" altLang="en-US" sz="3200" dirty="0">
                <a:latin typeface="+mn-ea"/>
              </a:rPr>
            </a:b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次の</a:t>
            </a:r>
            <a:r>
              <a:rPr lang="ja-JP" altLang="en-US" sz="3200" dirty="0" smtClean="0">
                <a:latin typeface="+mn-ea"/>
              </a:rPr>
              <a:t>日、ヒカリ</a:t>
            </a:r>
            <a:r>
              <a:rPr lang="ja-JP" altLang="en-US" sz="3200" dirty="0">
                <a:latin typeface="+mn-ea"/>
              </a:rPr>
              <a:t>は遠足を休みました。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119855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7862047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３人</a:t>
            </a:r>
            <a:r>
              <a:rPr lang="ja-JP" altLang="en-US" sz="3600" dirty="0" smtClean="0">
                <a:latin typeface="+mn-ea"/>
              </a:rPr>
              <a:t>はそれぞれどの</a:t>
            </a:r>
            <a:r>
              <a:rPr lang="ja-JP" altLang="en-US" sz="3600" dirty="0">
                <a:latin typeface="+mn-ea"/>
              </a:rPr>
              <a:t>ように行動</a:t>
            </a:r>
            <a:r>
              <a:rPr lang="ja-JP" altLang="en-US" sz="3600" dirty="0" smtClean="0">
                <a:latin typeface="+mn-ea"/>
              </a:rPr>
              <a:t>するべき</a:t>
            </a:r>
            <a:r>
              <a:rPr lang="ja-JP" altLang="en-US" sz="3600" dirty="0">
                <a:latin typeface="+mn-ea"/>
              </a:rPr>
              <a:t>だったのでしょうか</a:t>
            </a:r>
            <a:r>
              <a:rPr lang="ja-JP" altLang="en-US" sz="3600" dirty="0" smtClean="0">
                <a:latin typeface="+mn-ea"/>
              </a:rPr>
              <a:t>。</a:t>
            </a:r>
            <a:endParaRPr lang="en-US" altLang="ja-JP" sz="36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676294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b="1" dirty="0" smtClean="0">
                <a:latin typeface="+mn-ea"/>
              </a:rPr>
              <a:t>インターネットの３つの特性</a:t>
            </a:r>
            <a:endParaRPr lang="en-US" altLang="ja-JP" sz="4000" b="1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4000" b="1" dirty="0" smtClean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4800" dirty="0">
                <a:latin typeface="+mn-ea"/>
              </a:rPr>
              <a:t>公開</a:t>
            </a:r>
            <a:r>
              <a:rPr lang="ja-JP" altLang="en-US" sz="4800" dirty="0" smtClean="0">
                <a:latin typeface="+mn-ea"/>
              </a:rPr>
              <a:t>される</a:t>
            </a:r>
            <a:endParaRPr lang="en-US" altLang="ja-JP" sz="4800" dirty="0" smtClean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4800" dirty="0" smtClean="0">
                <a:latin typeface="+mn-ea"/>
              </a:rPr>
              <a:t>広がる</a:t>
            </a:r>
            <a:endParaRPr lang="en-US" altLang="ja-JP" sz="4800" dirty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4800" dirty="0" smtClean="0">
                <a:latin typeface="+mn-ea"/>
              </a:rPr>
              <a:t>記録</a:t>
            </a:r>
            <a:r>
              <a:rPr lang="ja-JP" altLang="en-US" sz="4800" dirty="0">
                <a:latin typeface="+mn-ea"/>
              </a:rPr>
              <a:t>される</a:t>
            </a:r>
            <a:endParaRPr lang="en-US" altLang="ja-JP" sz="48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640866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問２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ワークシートの</a:t>
            </a:r>
            <a:r>
              <a:rPr lang="ja-JP" altLang="en-US" sz="3600" dirty="0" smtClean="0">
                <a:latin typeface="+mn-ea"/>
              </a:rPr>
              <a:t>２に、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インターネット</a:t>
            </a:r>
            <a:r>
              <a:rPr lang="ja-JP" altLang="en-US" sz="3600" dirty="0">
                <a:latin typeface="+mn-ea"/>
              </a:rPr>
              <a:t>の３つの特性の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・「よさを生かす投こう」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・「悪いことにつながる投こう</a:t>
            </a:r>
            <a:r>
              <a:rPr lang="ja-JP" altLang="en-US" sz="3600" dirty="0" smtClean="0">
                <a:latin typeface="+mn-ea"/>
              </a:rPr>
              <a:t>」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600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を</a:t>
            </a:r>
            <a:r>
              <a:rPr lang="ja-JP" altLang="en-US" sz="3600" dirty="0">
                <a:latin typeface="+mn-ea"/>
              </a:rPr>
              <a:t>書きましょう。</a:t>
            </a:r>
            <a:endParaRPr lang="en-US" altLang="ja-JP" sz="36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16373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229600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何でも投こうしてもいいでしょうか？</a:t>
            </a:r>
            <a:endParaRPr lang="en-US" altLang="ja-JP" sz="3200" b="1" dirty="0" smtClean="0">
              <a:solidFill>
                <a:srgbClr val="FF0066"/>
              </a:solidFill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よい写真であって</a:t>
            </a:r>
            <a:r>
              <a:rPr lang="ja-JP" altLang="en-US" sz="3200" dirty="0" smtClean="0">
                <a:latin typeface="+mn-ea"/>
              </a:rPr>
              <a:t>も、写る</a:t>
            </a:r>
            <a:r>
              <a:rPr lang="ja-JP" altLang="en-US" sz="3200" dirty="0">
                <a:latin typeface="+mn-ea"/>
              </a:rPr>
              <a:t>人の許可</a:t>
            </a:r>
            <a:r>
              <a:rPr lang="ja-JP" altLang="en-US" sz="3200" dirty="0" smtClean="0">
                <a:latin typeface="+mn-ea"/>
              </a:rPr>
              <a:t>なく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インターネット</a:t>
            </a:r>
            <a:r>
              <a:rPr lang="ja-JP" altLang="en-US" sz="3200" dirty="0">
                <a:latin typeface="+mn-ea"/>
              </a:rPr>
              <a:t>に投こうしてはいけません。</a:t>
            </a:r>
          </a:p>
          <a:p>
            <a:r>
              <a:rPr lang="ja-JP" altLang="en-US" sz="3200" dirty="0">
                <a:latin typeface="+mn-ea"/>
              </a:rPr>
              <a:t>公開されること</a:t>
            </a:r>
            <a:r>
              <a:rPr lang="ja-JP" altLang="en-US" sz="3200" dirty="0" smtClean="0">
                <a:latin typeface="+mn-ea"/>
              </a:rPr>
              <a:t>をよく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思わない</a:t>
            </a:r>
            <a:r>
              <a:rPr lang="ja-JP" altLang="en-US" sz="3200" dirty="0">
                <a:latin typeface="+mn-ea"/>
              </a:rPr>
              <a:t>人もいます。</a:t>
            </a:r>
          </a:p>
          <a:p>
            <a:r>
              <a:rPr lang="ja-JP" altLang="en-US" sz="3200" dirty="0">
                <a:latin typeface="+mn-ea"/>
              </a:rPr>
              <a:t>投こうする前に</a:t>
            </a:r>
            <a:r>
              <a:rPr lang="ja-JP" altLang="en-US" sz="3200" dirty="0" smtClean="0">
                <a:latin typeface="+mn-ea"/>
              </a:rPr>
              <a:t>写って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いる人、家族、学校の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先生に相談</a:t>
            </a:r>
            <a:r>
              <a:rPr lang="ja-JP" altLang="en-US" sz="3200" dirty="0">
                <a:latin typeface="+mn-ea"/>
              </a:rPr>
              <a:t>しましょう。</a:t>
            </a:r>
            <a:endParaRPr lang="en-US" altLang="ja-JP" sz="3200" dirty="0" smtClean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188" y="3191258"/>
            <a:ext cx="3137641" cy="3137641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4065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ネットへの投こうに</a:t>
            </a:r>
            <a:r>
              <a:rPr lang="ja-JP" altLang="en-US" sz="2400" spc="-360" dirty="0" smtClean="0">
                <a:latin typeface="+mj-ea"/>
              </a:rPr>
              <a:t>ついて考えよう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902604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ペット、料理、風景</a:t>
            </a:r>
            <a:r>
              <a:rPr lang="ja-JP" altLang="en-US" sz="3200" b="1" dirty="0">
                <a:solidFill>
                  <a:srgbClr val="FF0066"/>
                </a:solidFill>
                <a:latin typeface="+mn-ea"/>
              </a:rPr>
              <a:t>の写真</a:t>
            </a: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なら投</a:t>
            </a:r>
            <a:r>
              <a:rPr lang="ja-JP" altLang="en-US" sz="3200" b="1" dirty="0">
                <a:solidFill>
                  <a:srgbClr val="FF0066"/>
                </a:solidFill>
                <a:latin typeface="+mn-ea"/>
              </a:rPr>
              <a:t>こうしても安全でしょうか</a:t>
            </a:r>
            <a:r>
              <a:rPr lang="ja-JP" altLang="en-US" sz="3200" b="1" dirty="0" smtClean="0">
                <a:solidFill>
                  <a:srgbClr val="FF0066"/>
                </a:solidFill>
                <a:latin typeface="+mn-ea"/>
              </a:rPr>
              <a:t>？</a:t>
            </a:r>
            <a:endParaRPr lang="en-US" altLang="ja-JP" sz="3200" b="1" dirty="0" smtClean="0">
              <a:solidFill>
                <a:srgbClr val="FF0066"/>
              </a:solidFill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写真には見えない情報が入っています。</a:t>
            </a:r>
          </a:p>
          <a:p>
            <a:r>
              <a:rPr lang="ja-JP" altLang="en-US" sz="3200" dirty="0">
                <a:latin typeface="+mn-ea"/>
              </a:rPr>
              <a:t>写真に位置情報が残って</a:t>
            </a:r>
            <a:r>
              <a:rPr lang="ja-JP" altLang="en-US" sz="3200" dirty="0" smtClean="0">
                <a:latin typeface="+mn-ea"/>
              </a:rPr>
              <a:t>いたら、写真</a:t>
            </a:r>
            <a:r>
              <a:rPr lang="ja-JP" altLang="en-US" sz="3200" dirty="0">
                <a:latin typeface="+mn-ea"/>
              </a:rPr>
              <a:t>をとった場所がわかってしまうか</a:t>
            </a:r>
            <a:r>
              <a:rPr lang="ja-JP" altLang="en-US" sz="3200" dirty="0" smtClean="0">
                <a:latin typeface="+mn-ea"/>
              </a:rPr>
              <a:t>も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しれません</a:t>
            </a:r>
            <a:r>
              <a:rPr lang="ja-JP" altLang="en-US" sz="3200" dirty="0">
                <a:latin typeface="+mn-ea"/>
              </a:rPr>
              <a:t>。</a:t>
            </a:r>
          </a:p>
          <a:p>
            <a:r>
              <a:rPr lang="ja-JP" altLang="en-US" sz="3200" dirty="0">
                <a:latin typeface="+mn-ea"/>
              </a:rPr>
              <a:t>ペットや料理などの写真であって</a:t>
            </a:r>
            <a:r>
              <a:rPr lang="ja-JP" altLang="en-US" sz="3200" dirty="0" smtClean="0">
                <a:latin typeface="+mn-ea"/>
              </a:rPr>
              <a:t>も、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気</a:t>
            </a:r>
            <a:r>
              <a:rPr lang="ja-JP" altLang="en-US" sz="3200" dirty="0">
                <a:latin typeface="+mn-ea"/>
              </a:rPr>
              <a:t>をつけるようにしましょう。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34065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ネットへの投こうについて考えよう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741150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290</Words>
  <Application>Microsoft Macintosh PowerPoint</Application>
  <PresentationFormat>画面に合わせる (4:3)</PresentationFormat>
  <Paragraphs>53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Arial</vt:lpstr>
      <vt:lpstr>Calibri</vt:lpstr>
      <vt:lpstr>Century</vt:lpstr>
      <vt:lpstr>HG丸ｺﾞｼｯｸM-PRO</vt:lpstr>
      <vt:lpstr>Meiryo UI</vt:lpstr>
      <vt:lpstr>ＭＳ Ｐゴシック</vt:lpstr>
      <vt:lpstr>メイリオ</vt:lpstr>
      <vt:lpstr>新細明體</vt:lpstr>
      <vt:lpstr>Office テーマ</vt:lpstr>
      <vt:lpstr>1_Office テーマ</vt:lpstr>
      <vt:lpstr>ネットへの投こうについて考えよう</vt:lpstr>
      <vt:lpstr>ネットへの投こうについて考えよう</vt:lpstr>
      <vt:lpstr>ネットへの投こうについて考えよう</vt:lpstr>
      <vt:lpstr>ネットへの投こうについて考えよう</vt:lpstr>
      <vt:lpstr>ネットへの投こうについて考えよう</vt:lpstr>
      <vt:lpstr>ネットへの投こうについて考えよう</vt:lpstr>
      <vt:lpstr>ネットへの投こうについて考えよう</vt:lpstr>
      <vt:lpstr>ネットへの投こうについて考えよう</vt:lpstr>
      <vt:lpstr>PowerPoint プレゼンテーション</vt:lpstr>
      <vt:lpstr>ネットへの投こうについて考えよう</vt:lpstr>
      <vt:lpstr>ネットへの投こうについて考えよう</vt:lpstr>
      <vt:lpstr>ネットへの投こうについて考えよう</vt:lpstr>
    </vt:vector>
  </TitlesOfParts>
  <Company>株式会社日本標準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2017-09-04T03:25:40Z</dcterms:created>
  <dcterms:modified xsi:type="dcterms:W3CDTF">2017-09-22T05:41:50Z</dcterms:modified>
</cp:coreProperties>
</file>