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2" r:id="rId2"/>
  </p:sldMasterIdLst>
  <p:notesMasterIdLst>
    <p:notesMasterId r:id="rId13"/>
  </p:notesMasterIdLst>
  <p:handoutMasterIdLst>
    <p:handoutMasterId r:id="rId14"/>
  </p:handoutMasterIdLst>
  <p:sldIdLst>
    <p:sldId id="306" r:id="rId3"/>
    <p:sldId id="295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6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102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532" y="0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B99388DC-2004-45DD-9524-FD98B259FF2D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716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532" y="9428716"/>
            <a:ext cx="2945553" cy="496332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7308543E-81B9-43BF-858E-16FA4BE30A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465793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l">
              <a:defRPr sz="1200"/>
            </a:lvl1pPr>
          </a:lstStyle>
          <a:p>
            <a:r>
              <a:rPr kumimoji="1" lang="zh-TW" altLang="en-US" smtClean="0"/>
              <a:t>都立江北高校授業案資料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5"/>
          </a:xfrm>
          <a:prstGeom prst="rect">
            <a:avLst/>
          </a:prstGeom>
        </p:spPr>
        <p:txBody>
          <a:bodyPr vert="horz" lIns="91614" tIns="45807" rIns="91614" bIns="45807" rtlCol="0"/>
          <a:lstStyle>
            <a:lvl1pPr algn="r">
              <a:defRPr sz="1200"/>
            </a:lvl1pPr>
          </a:lstStyle>
          <a:p>
            <a:fld id="{3B922EDF-0029-4444-80A2-4AE2339A60F6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14" tIns="45807" rIns="91614" bIns="4580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614" tIns="45807" rIns="91614" bIns="4580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4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4"/>
          </a:xfrm>
          <a:prstGeom prst="rect">
            <a:avLst/>
          </a:prstGeom>
        </p:spPr>
        <p:txBody>
          <a:bodyPr vert="horz" lIns="91614" tIns="45807" rIns="91614" bIns="45807" rtlCol="0" anchor="b"/>
          <a:lstStyle>
            <a:lvl1pPr algn="r">
              <a:defRPr sz="1200"/>
            </a:lvl1pPr>
          </a:lstStyle>
          <a:p>
            <a:fld id="{866FE33F-FACC-4338-9703-7C409270D5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7620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6FE33F-FACC-4338-9703-7C409270D5C0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ヘッダー プレースホルダー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zh-TW" altLang="en-US" smtClean="0">
                <a:solidFill>
                  <a:prstClr val="black"/>
                </a:solidFill>
              </a:rPr>
              <a:t>都立江北高校授業案資料</a:t>
            </a: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512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DC48E71-E9DE-5A49-9047-B8E24E9ED8D1}" type="datetime1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2167165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74E2B77-ED35-E14F-9A0C-72CB58ED9978}" type="datetime1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618830"/>
      </p:ext>
    </p:extLst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F14A88C-2E39-F64E-A237-125EC5381FA8}" type="datetime1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1306543"/>
      </p:ext>
    </p:extLst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DC48E71-E9DE-5A49-9047-B8E24E9ED8D1}" type="datetime1">
              <a:rPr lang="ja-JP" altLang="en-US" smtClean="0">
                <a:solidFill>
                  <a:prstClr val="black"/>
                </a:solidFill>
              </a:rPr>
              <a:pPr/>
              <a:t>2017/9/12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6056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8E7BDF8-76F7-B447-A55B-5E2C894D102C}" type="datetime1">
              <a:rPr lang="ja-JP" altLang="en-US" smtClean="0">
                <a:solidFill>
                  <a:prstClr val="black"/>
                </a:solidFill>
              </a:rPr>
              <a:pPr/>
              <a:t>2017/9/12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>
            <a:lvl1pPr>
              <a:defRPr sz="2800"/>
            </a:lvl1pPr>
          </a:lstStyle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96336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611C86D-073B-EB4D-A4E9-96A4B8EA286B}" type="datetime1">
              <a:rPr lang="ja-JP" altLang="en-US" smtClean="0">
                <a:solidFill>
                  <a:prstClr val="black"/>
                </a:solidFill>
              </a:rPr>
              <a:pPr/>
              <a:t>2017/9/12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25340"/>
      </p:ext>
    </p:extLst>
  </p:cSld>
  <p:clrMapOvr>
    <a:masterClrMapping/>
  </p:clrMapOvr>
  <p:transition spd="med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DD85D87-0618-534A-B57E-79FB6A839F4F}" type="datetime1">
              <a:rPr lang="ja-JP" altLang="en-US" smtClean="0">
                <a:solidFill>
                  <a:prstClr val="black"/>
                </a:solidFill>
              </a:rPr>
              <a:pPr/>
              <a:t>2017/9/12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339618"/>
      </p:ext>
    </p:extLst>
  </p:cSld>
  <p:clrMapOvr>
    <a:masterClrMapping/>
  </p:clrMapOvr>
  <p:transition spd="med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0980A5E-B186-D444-86BE-21B7F938D3EE}" type="datetime1">
              <a:rPr lang="ja-JP" altLang="en-US" smtClean="0">
                <a:solidFill>
                  <a:prstClr val="black"/>
                </a:solidFill>
              </a:rPr>
              <a:pPr/>
              <a:t>2017/9/12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705560"/>
      </p:ext>
    </p:extLst>
  </p:cSld>
  <p:clrMapOvr>
    <a:masterClrMapping/>
  </p:clrMapOvr>
  <p:transition spd="med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6E1BDE-979D-4940-AD23-130244A80224}" type="datetime1">
              <a:rPr lang="ja-JP" altLang="en-US" smtClean="0">
                <a:solidFill>
                  <a:prstClr val="black"/>
                </a:solidFill>
              </a:rPr>
              <a:pPr/>
              <a:t>2017/9/12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895621"/>
      </p:ext>
    </p:extLst>
  </p:cSld>
  <p:clrMapOvr>
    <a:masterClrMapping/>
  </p:clrMapOvr>
  <p:transition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2EEA8F2-868B-DD4D-A564-9D4371952C5F}" type="datetime1">
              <a:rPr lang="ja-JP" altLang="en-US" smtClean="0">
                <a:solidFill>
                  <a:prstClr val="black"/>
                </a:solidFill>
              </a:rPr>
              <a:pPr/>
              <a:t>2017/9/12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976314"/>
      </p:ext>
    </p:extLst>
  </p:cSld>
  <p:clrMapOvr>
    <a:masterClrMapping/>
  </p:clrMapOvr>
  <p:transition spd="med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4CFFB06-5052-0B47-A0CF-0007F919F8A2}" type="datetime1">
              <a:rPr lang="ja-JP" altLang="en-US" smtClean="0">
                <a:solidFill>
                  <a:prstClr val="black"/>
                </a:solidFill>
              </a:rPr>
              <a:pPr/>
              <a:t>2017/9/12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355250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8E7BDF8-76F7-B447-A55B-5E2C894D102C}" type="datetime1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492875"/>
            <a:ext cx="2057400" cy="365125"/>
          </a:xfrm>
        </p:spPr>
        <p:txBody>
          <a:bodyPr/>
          <a:lstStyle>
            <a:lvl1pPr>
              <a:defRPr sz="2800"/>
            </a:lvl1pPr>
          </a:lstStyle>
          <a:p>
            <a:fld id="{7936050E-9D33-427A-BD3B-7D55570C82A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9399112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C56039-6992-0E4E-B528-208265C86A71}" type="datetime1">
              <a:rPr lang="ja-JP" altLang="en-US" smtClean="0">
                <a:solidFill>
                  <a:prstClr val="black"/>
                </a:solidFill>
              </a:rPr>
              <a:pPr/>
              <a:t>2017/9/12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905556"/>
      </p:ext>
    </p:extLst>
  </p:cSld>
  <p:clrMapOvr>
    <a:masterClrMapping/>
  </p:clrMapOvr>
  <p:transition spd="med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74E2B77-ED35-E14F-9A0C-72CB58ED9978}" type="datetime1">
              <a:rPr lang="ja-JP" altLang="en-US" smtClean="0">
                <a:solidFill>
                  <a:prstClr val="black"/>
                </a:solidFill>
              </a:rPr>
              <a:pPr/>
              <a:t>2017/9/12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981155"/>
      </p:ext>
    </p:extLst>
  </p:cSld>
  <p:clrMapOvr>
    <a:masterClrMapping/>
  </p:clrMapOvr>
  <p:transition spd="med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F14A88C-2E39-F64E-A237-125EC5381FA8}" type="datetime1">
              <a:rPr lang="ja-JP" altLang="en-US" smtClean="0">
                <a:solidFill>
                  <a:prstClr val="black"/>
                </a:solidFill>
              </a:rPr>
              <a:pPr/>
              <a:t>2017/9/12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</a:rPr>
              <a:t> Shunsuke, IMADO Tamami All Rights Reserved</a:t>
            </a:r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69075"/>
      </p:ext>
    </p:extLst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611C86D-073B-EB4D-A4E9-96A4B8EA286B}" type="datetime1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845539"/>
      </p:ext>
    </p:extLst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DD85D87-0618-534A-B57E-79FB6A839F4F}" type="datetime1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941364"/>
      </p:ext>
    </p:extLst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0980A5E-B186-D444-86BE-21B7F938D3EE}" type="datetime1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586371"/>
      </p:ext>
    </p:extLst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6E1BDE-979D-4940-AD23-130244A80224}" type="datetime1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913090"/>
      </p:ext>
    </p:extLst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2EEA8F2-868B-DD4D-A564-9D4371952C5F}" type="datetime1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2092564"/>
      </p:ext>
    </p:extLst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4CFFB06-5052-0B47-A0CF-0007F919F8A2}" type="datetime1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29808"/>
      </p:ext>
    </p:extLst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CC56039-6992-0E4E-B528-208265C86A71}" type="datetime1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err="1" smtClean="0"/>
              <a:t>copyright©INAGAKI</a:t>
            </a:r>
            <a:r>
              <a:rPr kumimoji="1" lang="en-US" altLang="ja-JP" dirty="0" smtClean="0"/>
              <a:t> Shunsuke, IMADO Tamami All Rights Reserved</a:t>
            </a:r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050E-9D33-427A-BD3B-7D55570C82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071913"/>
      </p:ext>
    </p:extLst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63984"/>
            <a:ext cx="91440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altLang="ja-JP" dirty="0" err="1" smtClean="0">
                <a:latin typeface="Century" panose="02040604050505020304" pitchFamily="18" charset="0"/>
                <a:ea typeface="Meiryo UI" panose="020B0604030504040204" pitchFamily="50" charset="-128"/>
              </a:rPr>
              <a:t>copyright©INAGAKI</a:t>
            </a:r>
            <a:r>
              <a:rPr lang="en-US" altLang="ja-JP" dirty="0" smtClean="0">
                <a:latin typeface="Century" panose="02040604050505020304" pitchFamily="18" charset="0"/>
                <a:ea typeface="Meiryo UI" panose="020B0604030504040204" pitchFamily="50" charset="-128"/>
              </a:rPr>
              <a:t> Shunsuke, IMADO Tamami All Rights Reserved</a:t>
            </a:r>
            <a:endParaRPr lang="ja-JP" altLang="en-US" dirty="0" smtClean="0">
              <a:latin typeface="Century" panose="02040604050505020304" pitchFamily="18" charset="0"/>
              <a:ea typeface="Meiryo UI" panose="020B060403050404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6398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7936050E-9D33-427A-BD3B-7D55570C82A5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8556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63984"/>
            <a:ext cx="91440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altLang="ja-JP" dirty="0" err="1" smtClean="0">
                <a:solidFill>
                  <a:srgbClr val="70AD47">
                    <a:lumMod val="50000"/>
                  </a:srgbClr>
                </a:solidFill>
                <a:latin typeface="Century" panose="02040604050505020304" pitchFamily="18" charset="0"/>
                <a:ea typeface="Meiryo UI" panose="020B0604030504040204" pitchFamily="50" charset="-128"/>
              </a:rPr>
              <a:t>copyright©INAGAKI</a:t>
            </a:r>
            <a:r>
              <a:rPr lang="en-US" altLang="ja-JP" dirty="0" smtClean="0">
                <a:solidFill>
                  <a:srgbClr val="70AD47">
                    <a:lumMod val="50000"/>
                  </a:srgbClr>
                </a:solidFill>
                <a:latin typeface="Century" panose="02040604050505020304" pitchFamily="18" charset="0"/>
                <a:ea typeface="Meiryo UI" panose="020B0604030504040204" pitchFamily="50" charset="-128"/>
              </a:rPr>
              <a:t> Shunsuke, IMADO Tamami All Rights Reserved</a:t>
            </a:r>
            <a:endParaRPr lang="ja-JP" altLang="en-US" dirty="0" smtClean="0">
              <a:solidFill>
                <a:srgbClr val="70AD47">
                  <a:lumMod val="50000"/>
                </a:srgbClr>
              </a:solidFill>
              <a:latin typeface="Century" panose="02040604050505020304" pitchFamily="18" charset="0"/>
              <a:ea typeface="Meiryo UI" panose="020B0604030504040204" pitchFamily="50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6398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7936050E-9D33-427A-BD3B-7D55570C82A5}" type="slidenum">
              <a:rPr lang="ja-JP" altLang="en-US" smtClean="0">
                <a:solidFill>
                  <a:srgbClr val="70AD47">
                    <a:lumMod val="50000"/>
                  </a:srgbClr>
                </a:solidFill>
              </a:rPr>
              <a:pPr/>
              <a:t>‹#›</a:t>
            </a:fld>
            <a:endParaRPr lang="ja-JP" altLang="en-US" dirty="0">
              <a:solidFill>
                <a:srgbClr val="70AD47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201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6523" y="2752190"/>
            <a:ext cx="8633012" cy="1515036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ja-JP" altLang="en-US" sz="4400" b="1" dirty="0">
                <a:latin typeface="+mj-ea"/>
              </a:rPr>
              <a:t>インターネット</a:t>
            </a:r>
            <a:r>
              <a:rPr lang="ja-JP" altLang="en-US" sz="4400" b="1" dirty="0" smtClean="0">
                <a:latin typeface="+mj-ea"/>
              </a:rPr>
              <a:t>を利用する時の</a:t>
            </a:r>
            <a:r>
              <a:rPr lang="en-US" altLang="ja-JP" sz="4400" b="1" dirty="0" smtClean="0">
                <a:latin typeface="+mj-ea"/>
              </a:rPr>
              <a:t/>
            </a:r>
            <a:br>
              <a:rPr lang="en-US" altLang="ja-JP" sz="4400" b="1" dirty="0" smtClean="0">
                <a:latin typeface="+mj-ea"/>
              </a:rPr>
            </a:br>
            <a:r>
              <a:rPr lang="ja-JP" altLang="en-US" sz="4400" b="1" dirty="0" smtClean="0">
                <a:latin typeface="+mj-ea"/>
              </a:rPr>
              <a:t>ルールを考えよう</a:t>
            </a:r>
            <a:endParaRPr kumimoji="1" lang="ja-JP" altLang="en-US" sz="4400" b="1" dirty="0">
              <a:latin typeface="+mj-ea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47226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b="1" dirty="0">
                <a:latin typeface="+mn-ea"/>
              </a:rPr>
              <a:t>大切</a:t>
            </a:r>
            <a:r>
              <a:rPr lang="ja-JP" altLang="en-US" sz="3200" b="1" dirty="0" smtClean="0">
                <a:latin typeface="+mn-ea"/>
              </a:rPr>
              <a:t>な</a:t>
            </a:r>
            <a:r>
              <a:rPr lang="ja-JP" altLang="en-US" sz="3200" b="1" dirty="0">
                <a:latin typeface="+mn-ea"/>
              </a:rPr>
              <a:t>こと</a:t>
            </a:r>
            <a:endParaRPr lang="en-US" altLang="ja-JP" sz="3200" b="1" dirty="0" smtClean="0"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何時から何時</a:t>
            </a:r>
            <a:r>
              <a:rPr lang="ja-JP" altLang="en-US" sz="3200" dirty="0" smtClean="0">
                <a:latin typeface="+mn-ea"/>
              </a:rPr>
              <a:t>まで、と</a:t>
            </a:r>
            <a:r>
              <a:rPr lang="ja-JP" altLang="en-US" sz="3200" dirty="0">
                <a:latin typeface="+mn-ea"/>
              </a:rPr>
              <a:t>いうよう</a:t>
            </a:r>
            <a:r>
              <a:rPr lang="ja-JP" altLang="en-US" sz="3200" dirty="0" smtClean="0">
                <a:latin typeface="+mn-ea"/>
              </a:rPr>
              <a:t>に、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使う時間、場所</a:t>
            </a:r>
            <a:r>
              <a:rPr lang="ja-JP" altLang="en-US" sz="3200" dirty="0">
                <a:latin typeface="+mn-ea"/>
              </a:rPr>
              <a:t>を</a:t>
            </a:r>
            <a:r>
              <a:rPr lang="ja-JP" altLang="en-US" sz="3200" dirty="0" smtClean="0">
                <a:latin typeface="+mn-ea"/>
              </a:rPr>
              <a:t>決める。</a:t>
            </a:r>
            <a:endParaRPr lang="ja-JP" altLang="en-US" sz="3200" dirty="0">
              <a:latin typeface="+mn-ea"/>
            </a:endParaRPr>
          </a:p>
          <a:p>
            <a:r>
              <a:rPr lang="ja-JP" altLang="en-US" sz="3200" dirty="0">
                <a:solidFill>
                  <a:srgbClr val="FF0066"/>
                </a:solidFill>
                <a:latin typeface="+mn-ea"/>
              </a:rPr>
              <a:t>いつから実行するの</a:t>
            </a:r>
            <a:r>
              <a:rPr lang="ja-JP" altLang="en-US" sz="3200" dirty="0" smtClean="0">
                <a:solidFill>
                  <a:srgbClr val="FF0066"/>
                </a:solidFill>
                <a:latin typeface="+mn-ea"/>
              </a:rPr>
              <a:t>か</a:t>
            </a:r>
            <a:r>
              <a:rPr lang="ja-JP" altLang="en-US" sz="3200" dirty="0" smtClean="0">
                <a:latin typeface="+mn-ea"/>
              </a:rPr>
              <a:t>を考える。</a:t>
            </a:r>
            <a:endParaRPr lang="ja-JP" altLang="en-US" sz="3200" dirty="0"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実行するために</a:t>
            </a:r>
            <a:r>
              <a:rPr lang="ja-JP" altLang="en-US" sz="3200" dirty="0">
                <a:solidFill>
                  <a:srgbClr val="FF0066"/>
                </a:solidFill>
                <a:latin typeface="+mn-ea"/>
              </a:rPr>
              <a:t>助けてくれる</a:t>
            </a:r>
            <a:r>
              <a:rPr lang="ja-JP" altLang="en-US" sz="3200" dirty="0" smtClean="0">
                <a:solidFill>
                  <a:srgbClr val="FF0066"/>
                </a:solidFill>
                <a:latin typeface="+mn-ea"/>
              </a:rPr>
              <a:t>人</a:t>
            </a:r>
            <a:r>
              <a:rPr lang="ja-JP" altLang="en-US" sz="3200" dirty="0" smtClean="0">
                <a:latin typeface="+mn-ea"/>
              </a:rPr>
              <a:t>、</a:t>
            </a:r>
            <a:r>
              <a:rPr lang="ja-JP" altLang="en-US" sz="3200" dirty="0" smtClean="0">
                <a:solidFill>
                  <a:srgbClr val="FF0066"/>
                </a:solidFill>
                <a:latin typeface="+mn-ea"/>
              </a:rPr>
              <a:t>設定</a:t>
            </a:r>
            <a:r>
              <a:rPr lang="ja-JP" altLang="en-US" sz="3200" dirty="0" smtClean="0">
                <a:latin typeface="+mn-ea"/>
              </a:rPr>
              <a:t>、</a:t>
            </a:r>
            <a:r>
              <a:rPr lang="ja-JP" altLang="en-US" sz="3200" dirty="0" smtClean="0">
                <a:solidFill>
                  <a:srgbClr val="FF0066"/>
                </a:solidFill>
                <a:latin typeface="+mn-ea"/>
              </a:rPr>
              <a:t>使用</a:t>
            </a:r>
            <a:r>
              <a:rPr lang="ja-JP" altLang="en-US" sz="3200" dirty="0">
                <a:solidFill>
                  <a:srgbClr val="FF0066"/>
                </a:solidFill>
                <a:latin typeface="+mn-ea"/>
              </a:rPr>
              <a:t>する</a:t>
            </a:r>
            <a:r>
              <a:rPr lang="ja-JP" altLang="en-US" sz="3200" dirty="0" smtClean="0">
                <a:solidFill>
                  <a:srgbClr val="FF0066"/>
                </a:solidFill>
                <a:latin typeface="+mn-ea"/>
              </a:rPr>
              <a:t>物</a:t>
            </a:r>
            <a:r>
              <a:rPr lang="ja-JP" altLang="en-US" sz="3200" dirty="0" smtClean="0">
                <a:latin typeface="+mn-ea"/>
              </a:rPr>
              <a:t>を考える。</a:t>
            </a:r>
            <a:endParaRPr lang="ja-JP" altLang="en-US" sz="3200" dirty="0"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守れたか</a:t>
            </a:r>
            <a:r>
              <a:rPr lang="ja-JP" altLang="en-US" sz="3200" dirty="0" smtClean="0">
                <a:latin typeface="+mn-ea"/>
              </a:rPr>
              <a:t>どうか、</a:t>
            </a:r>
            <a:r>
              <a:rPr lang="ja-JP" altLang="en-US" sz="3200" dirty="0" smtClean="0">
                <a:solidFill>
                  <a:srgbClr val="FF0066"/>
                </a:solidFill>
                <a:latin typeface="+mn-ea"/>
              </a:rPr>
              <a:t>確かめる</a:t>
            </a:r>
            <a:r>
              <a:rPr lang="ja-JP" altLang="en-US" sz="3200" dirty="0">
                <a:solidFill>
                  <a:srgbClr val="FF0066"/>
                </a:solidFill>
                <a:latin typeface="+mn-ea"/>
              </a:rPr>
              <a:t>方法</a:t>
            </a:r>
            <a:r>
              <a:rPr lang="ja-JP" altLang="en-US" sz="3200" dirty="0" smtClean="0">
                <a:latin typeface="+mn-ea"/>
              </a:rPr>
              <a:t>を考える。</a:t>
            </a:r>
            <a:endParaRPr lang="ja-JP" altLang="en-US" sz="3200" dirty="0">
              <a:latin typeface="+mn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3168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インターネットを利用する時</a:t>
            </a:r>
            <a:r>
              <a:rPr lang="ja-JP" altLang="en-US" sz="2400" spc="-360" dirty="0" smtClean="0">
                <a:latin typeface="+mj-ea"/>
              </a:rPr>
              <a:t>のルール</a:t>
            </a:r>
            <a:r>
              <a:rPr lang="ja-JP" altLang="en-US" sz="2400" spc="-360" dirty="0">
                <a:latin typeface="+mj-ea"/>
              </a:rPr>
              <a:t>を考えよう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7734196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242046" y="33168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インターネットを利用する時</a:t>
            </a:r>
            <a:r>
              <a:rPr lang="ja-JP" altLang="en-US" sz="2400" spc="-360" dirty="0" smtClean="0">
                <a:latin typeface="+mj-ea"/>
              </a:rPr>
              <a:t>のルール</a:t>
            </a:r>
            <a:r>
              <a:rPr lang="ja-JP" altLang="en-US" sz="2400" spc="-360" dirty="0">
                <a:latin typeface="+mj-ea"/>
              </a:rPr>
              <a:t>を考えよう</a:t>
            </a:r>
            <a:endParaRPr kumimoji="1" lang="ja-JP" altLang="en-US" sz="2400" spc="-360" dirty="0">
              <a:latin typeface="+mj-ea"/>
            </a:endParaRPr>
          </a:p>
        </p:txBody>
      </p:sp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問１</a:t>
            </a:r>
            <a:endParaRPr lang="en-US" altLang="ja-JP" sz="36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みなさんは平日</a:t>
            </a:r>
            <a:r>
              <a:rPr lang="ja-JP" altLang="en-US" sz="3600" dirty="0" smtClean="0">
                <a:latin typeface="+mn-ea"/>
              </a:rPr>
              <a:t>夜、インターネット</a:t>
            </a:r>
            <a:r>
              <a:rPr lang="ja-JP" altLang="en-US" sz="3600" dirty="0">
                <a:latin typeface="+mn-ea"/>
              </a:rPr>
              <a:t>で</a:t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>何をしていることが多いです</a:t>
            </a:r>
            <a:r>
              <a:rPr lang="ja-JP" altLang="en-US" sz="3600" dirty="0" smtClean="0">
                <a:latin typeface="+mn-ea"/>
              </a:rPr>
              <a:t>か。</a:t>
            </a: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>ワークシートの１に書きましょう </a:t>
            </a:r>
            <a:r>
              <a:rPr lang="ja-JP" altLang="en-US" sz="3600" dirty="0" smtClean="0">
                <a:latin typeface="+mn-ea"/>
              </a:rPr>
              <a:t>。</a:t>
            </a:r>
            <a:endParaRPr lang="en-US" altLang="ja-JP" sz="3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3739648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問２</a:t>
            </a:r>
            <a:endParaRPr lang="en-US" altLang="ja-JP" sz="36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 smtClean="0">
                <a:latin typeface="+mn-ea"/>
              </a:rPr>
              <a:t>なぜ、すぐ</a:t>
            </a:r>
            <a:r>
              <a:rPr lang="ja-JP" altLang="en-US" sz="3600" dirty="0">
                <a:latin typeface="+mn-ea"/>
              </a:rPr>
              <a:t>に</a:t>
            </a:r>
            <a:r>
              <a:rPr lang="ja-JP" altLang="en-US" sz="3600" dirty="0" smtClean="0">
                <a:latin typeface="+mn-ea"/>
              </a:rPr>
              <a:t>やめられないのでしょう。</a:t>
            </a: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>理由を</a:t>
            </a:r>
            <a:r>
              <a:rPr lang="ja-JP" altLang="en-US" sz="3600" dirty="0" smtClean="0">
                <a:latin typeface="+mn-ea"/>
              </a:rPr>
              <a:t>考えましょう。</a:t>
            </a:r>
            <a:endParaRPr lang="en-US" altLang="ja-JP" sz="3600" dirty="0" smtClean="0">
              <a:latin typeface="+mn-ea"/>
            </a:endParaRPr>
          </a:p>
          <a:p>
            <a:pPr marL="0" indent="0">
              <a:buNone/>
            </a:pPr>
            <a:endParaRPr lang="en-US" altLang="ja-JP" sz="32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0" indent="0">
              <a:buNone/>
            </a:pPr>
            <a:endParaRPr lang="en-US" altLang="ja-JP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2687" y="3878735"/>
            <a:ext cx="2400681" cy="2400681"/>
          </a:xfrm>
          <a:prstGeom prst="rect">
            <a:avLst/>
          </a:prstGeom>
        </p:spPr>
      </p:pic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242046" y="33168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インターネットを利用する時</a:t>
            </a:r>
            <a:r>
              <a:rPr lang="ja-JP" altLang="en-US" sz="2400" spc="-360" dirty="0" smtClean="0">
                <a:latin typeface="+mj-ea"/>
              </a:rPr>
              <a:t>のルール</a:t>
            </a:r>
            <a:r>
              <a:rPr lang="ja-JP" altLang="en-US" sz="2400" spc="-360" dirty="0">
                <a:latin typeface="+mj-ea"/>
              </a:rPr>
              <a:t>を考えよう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6762947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b="1" dirty="0" smtClean="0">
                <a:latin typeface="+mn-ea"/>
              </a:rPr>
              <a:t>ネット依存</a:t>
            </a:r>
            <a:r>
              <a:rPr lang="en-US" altLang="ja-JP" sz="3200" b="1" dirty="0" smtClean="0">
                <a:latin typeface="+mn-ea"/>
              </a:rPr>
              <a:t>(</a:t>
            </a:r>
            <a:r>
              <a:rPr lang="ja-JP" altLang="en-US" sz="3200" b="1" dirty="0" err="1" smtClean="0">
                <a:latin typeface="+mn-ea"/>
              </a:rPr>
              <a:t>いぞん</a:t>
            </a:r>
            <a:r>
              <a:rPr lang="en-US" altLang="ja-JP" sz="3200" b="1" dirty="0" smtClean="0">
                <a:latin typeface="+mn-ea"/>
              </a:rPr>
              <a:t>)</a:t>
            </a:r>
            <a:r>
              <a:rPr lang="ja-JP" altLang="en-US" sz="3200" b="1" dirty="0" smtClean="0">
                <a:latin typeface="+mn-ea"/>
              </a:rPr>
              <a:t>とは</a:t>
            </a:r>
            <a:endParaRPr lang="en-US" altLang="ja-JP" sz="32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200" dirty="0">
                <a:latin typeface="+mn-ea"/>
              </a:rPr>
              <a:t>ネット</a:t>
            </a:r>
            <a:r>
              <a:rPr lang="ja-JP" altLang="en-US" sz="3200" dirty="0" err="1" smtClean="0">
                <a:latin typeface="+mn-ea"/>
              </a:rPr>
              <a:t>いぞんは</a:t>
            </a:r>
            <a:r>
              <a:rPr lang="ja-JP" altLang="en-US" sz="3200" dirty="0" smtClean="0">
                <a:latin typeface="+mn-ea"/>
              </a:rPr>
              <a:t>、インターネット上で、ゲーム</a:t>
            </a:r>
            <a:r>
              <a:rPr lang="ja-JP" altLang="en-US" sz="3200" dirty="0">
                <a:latin typeface="+mn-ea"/>
              </a:rPr>
              <a:t>や動画</a:t>
            </a:r>
            <a:r>
              <a:rPr lang="ja-JP" altLang="en-US" sz="3200" dirty="0" smtClean="0">
                <a:latin typeface="+mn-ea"/>
              </a:rPr>
              <a:t>サイト、</a:t>
            </a:r>
            <a:r>
              <a:rPr lang="en-US" altLang="ja-JP" sz="3200" dirty="0" smtClean="0">
                <a:latin typeface="+mn-ea"/>
              </a:rPr>
              <a:t>SNS</a:t>
            </a:r>
            <a:r>
              <a:rPr lang="ja-JP" altLang="en-US" sz="3200" dirty="0">
                <a:latin typeface="+mn-ea"/>
              </a:rPr>
              <a:t>などの利用を</a:t>
            </a:r>
            <a:br>
              <a:rPr lang="ja-JP" altLang="en-US" sz="3200" dirty="0">
                <a:latin typeface="+mn-ea"/>
              </a:rPr>
            </a:br>
            <a:r>
              <a:rPr lang="ja-JP" altLang="en-US" sz="3200" dirty="0">
                <a:latin typeface="+mn-ea"/>
              </a:rPr>
              <a:t>長い時間続けること</a:t>
            </a:r>
            <a:r>
              <a:rPr lang="ja-JP" altLang="en-US" sz="3200" dirty="0" smtClean="0">
                <a:latin typeface="+mn-ea"/>
              </a:rPr>
              <a:t>で、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solidFill>
                  <a:srgbClr val="FF0066"/>
                </a:solidFill>
                <a:latin typeface="+mn-ea"/>
              </a:rPr>
              <a:t>生活</a:t>
            </a:r>
            <a:r>
              <a:rPr lang="ja-JP" altLang="en-US" sz="3200" dirty="0">
                <a:solidFill>
                  <a:srgbClr val="FF0066"/>
                </a:solidFill>
                <a:latin typeface="+mn-ea"/>
              </a:rPr>
              <a:t>にさまざま</a:t>
            </a:r>
            <a:r>
              <a:rPr lang="ja-JP" altLang="en-US" sz="3200" dirty="0" smtClean="0">
                <a:solidFill>
                  <a:srgbClr val="FF0066"/>
                </a:solidFill>
                <a:latin typeface="+mn-ea"/>
              </a:rPr>
              <a:t>な</a:t>
            </a:r>
            <a:r>
              <a:rPr lang="en-US" altLang="ja-JP" sz="3200" dirty="0" smtClean="0">
                <a:solidFill>
                  <a:srgbClr val="FF0066"/>
                </a:solidFill>
                <a:latin typeface="+mn-ea"/>
              </a:rPr>
              <a:t/>
            </a:r>
            <a:br>
              <a:rPr lang="en-US" altLang="ja-JP" sz="3200" dirty="0" smtClean="0">
                <a:solidFill>
                  <a:srgbClr val="FF0066"/>
                </a:solidFill>
                <a:latin typeface="+mn-ea"/>
              </a:rPr>
            </a:br>
            <a:r>
              <a:rPr lang="ja-JP" altLang="en-US" sz="3200" dirty="0" smtClean="0">
                <a:solidFill>
                  <a:srgbClr val="FF0066"/>
                </a:solidFill>
                <a:latin typeface="+mn-ea"/>
              </a:rPr>
              <a:t>えいきょうが出てくる</a:t>
            </a:r>
            <a:r>
              <a:rPr lang="en-US" altLang="ja-JP" sz="3200" dirty="0" smtClean="0">
                <a:solidFill>
                  <a:srgbClr val="FF0066"/>
                </a:solidFill>
                <a:latin typeface="+mn-ea"/>
              </a:rPr>
              <a:t/>
            </a:r>
            <a:br>
              <a:rPr lang="en-US" altLang="ja-JP" sz="3200" dirty="0" smtClean="0">
                <a:solidFill>
                  <a:srgbClr val="FF0066"/>
                </a:solidFill>
                <a:latin typeface="+mn-ea"/>
              </a:rPr>
            </a:br>
            <a:r>
              <a:rPr lang="ja-JP" altLang="en-US" sz="3200" dirty="0" smtClean="0">
                <a:solidFill>
                  <a:srgbClr val="FF0066"/>
                </a:solidFill>
                <a:latin typeface="+mn-ea"/>
              </a:rPr>
              <a:t>こと</a:t>
            </a:r>
            <a:r>
              <a:rPr lang="en-US" altLang="ja-JP" sz="3200" dirty="0" smtClean="0">
                <a:solidFill>
                  <a:srgbClr val="FF0066"/>
                </a:solidFill>
                <a:latin typeface="+mn-ea"/>
              </a:rPr>
              <a:t/>
            </a:r>
            <a:br>
              <a:rPr lang="en-US" altLang="ja-JP" sz="3200" dirty="0" smtClean="0">
                <a:solidFill>
                  <a:srgbClr val="FF0066"/>
                </a:solidFill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と</a:t>
            </a:r>
            <a:r>
              <a:rPr lang="ja-JP" altLang="en-US" sz="3200" dirty="0">
                <a:latin typeface="+mn-ea"/>
              </a:rPr>
              <a:t>言われています</a:t>
            </a:r>
            <a:r>
              <a:rPr lang="ja-JP" altLang="en-US" sz="3200" dirty="0" smtClean="0">
                <a:latin typeface="+mn-ea"/>
              </a:rPr>
              <a:t>。</a:t>
            </a:r>
            <a:endParaRPr lang="en-US" altLang="ja-JP" sz="3200" dirty="0" smtClean="0">
              <a:latin typeface="+mn-ea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973" y="3594847"/>
            <a:ext cx="3620385" cy="2716305"/>
          </a:xfrm>
          <a:prstGeom prst="rect">
            <a:avLst/>
          </a:prstGeom>
        </p:spPr>
      </p:pic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42046" y="33168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インターネットを利用する時</a:t>
            </a:r>
            <a:r>
              <a:rPr lang="ja-JP" altLang="en-US" sz="2400" spc="-360" dirty="0" smtClean="0">
                <a:latin typeface="+mj-ea"/>
              </a:rPr>
              <a:t>のルール</a:t>
            </a:r>
            <a:r>
              <a:rPr lang="ja-JP" altLang="en-US" sz="2400" spc="-360" dirty="0">
                <a:latin typeface="+mj-ea"/>
              </a:rPr>
              <a:t>を考えよう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7586132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問３</a:t>
            </a:r>
            <a:endParaRPr lang="en-US" altLang="ja-JP" sz="36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問題点を解決できる方法</a:t>
            </a:r>
            <a:r>
              <a:rPr lang="ja-JP" altLang="en-US" sz="3600" dirty="0" smtClean="0">
                <a:latin typeface="+mn-ea"/>
              </a:rPr>
              <a:t>を考えます。</a:t>
            </a: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>・まずひとりで</a:t>
            </a:r>
            <a:r>
              <a:rPr lang="ja-JP" altLang="en-US" sz="3600" dirty="0" smtClean="0">
                <a:latin typeface="+mn-ea"/>
              </a:rPr>
              <a:t>考えます。</a:t>
            </a: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>・次にグループで</a:t>
            </a:r>
            <a:r>
              <a:rPr lang="ja-JP" altLang="en-US" sz="3600" dirty="0" smtClean="0">
                <a:latin typeface="+mn-ea"/>
              </a:rPr>
              <a:t>話し合います。</a:t>
            </a:r>
            <a:endParaRPr lang="en-US" altLang="ja-JP" sz="3600" dirty="0" smtClean="0">
              <a:latin typeface="+mn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3168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インターネットを利用する時</a:t>
            </a:r>
            <a:r>
              <a:rPr lang="ja-JP" altLang="en-US" sz="2400" spc="-360" dirty="0" smtClean="0">
                <a:latin typeface="+mj-ea"/>
              </a:rPr>
              <a:t>のルール</a:t>
            </a:r>
            <a:r>
              <a:rPr lang="ja-JP" altLang="en-US" sz="2400" spc="-360" dirty="0">
                <a:latin typeface="+mj-ea"/>
              </a:rPr>
              <a:t>を考えよう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2400182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55812" y="1272988"/>
            <a:ext cx="8014448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問４</a:t>
            </a:r>
            <a:endParaRPr lang="en-US" altLang="ja-JP" sz="36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問題点を解決できたら</a:t>
            </a:r>
            <a:r>
              <a:rPr lang="ja-JP" altLang="en-US" sz="3600" dirty="0" smtClean="0">
                <a:latin typeface="+mn-ea"/>
              </a:rPr>
              <a:t>、自分</a:t>
            </a:r>
            <a:r>
              <a:rPr lang="ja-JP" altLang="en-US" sz="3600" dirty="0">
                <a:latin typeface="+mn-ea"/>
              </a:rPr>
              <a:t>や友達</a:t>
            </a:r>
            <a:r>
              <a:rPr lang="ja-JP" altLang="en-US" sz="3600" dirty="0" smtClean="0">
                <a:latin typeface="+mn-ea"/>
              </a:rPr>
              <a:t>にどの</a:t>
            </a:r>
            <a:r>
              <a:rPr lang="ja-JP" altLang="en-US" sz="3600" dirty="0">
                <a:latin typeface="+mn-ea"/>
              </a:rPr>
              <a:t>ようなよいことがあります</a:t>
            </a:r>
            <a:r>
              <a:rPr lang="ja-JP" altLang="en-US" sz="3600" dirty="0" smtClean="0">
                <a:latin typeface="+mn-ea"/>
              </a:rPr>
              <a:t>か。</a:t>
            </a: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/>
            </a:r>
            <a:br>
              <a:rPr lang="ja-JP" altLang="en-US" sz="3600" dirty="0">
                <a:latin typeface="+mn-ea"/>
              </a:rPr>
            </a:br>
            <a:r>
              <a:rPr lang="ja-JP" altLang="en-US" sz="3600" dirty="0">
                <a:latin typeface="+mn-ea"/>
              </a:rPr>
              <a:t>たくさん</a:t>
            </a:r>
            <a:r>
              <a:rPr lang="ja-JP" altLang="en-US" sz="3600" dirty="0" smtClean="0">
                <a:latin typeface="+mn-ea"/>
              </a:rPr>
              <a:t>考えましょう。</a:t>
            </a:r>
            <a:endParaRPr lang="en-US" altLang="ja-JP" sz="3600" dirty="0" smtClean="0">
              <a:latin typeface="+mn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3168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インターネットを利用する時</a:t>
            </a:r>
            <a:r>
              <a:rPr lang="ja-JP" altLang="en-US" sz="2400" spc="-360" dirty="0" smtClean="0">
                <a:latin typeface="+mj-ea"/>
              </a:rPr>
              <a:t>のルール</a:t>
            </a:r>
            <a:r>
              <a:rPr lang="ja-JP" altLang="en-US" sz="2400" spc="-360" dirty="0">
                <a:latin typeface="+mj-ea"/>
              </a:rPr>
              <a:t>を考えよう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2702206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4442" y="1272988"/>
            <a:ext cx="8328212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200" b="1" dirty="0">
                <a:latin typeface="+mn-ea"/>
              </a:rPr>
              <a:t>ヒント</a:t>
            </a:r>
            <a:endParaRPr lang="en-US" altLang="ja-JP" sz="3200" b="1" dirty="0" smtClean="0">
              <a:latin typeface="+mn-ea"/>
            </a:endParaRPr>
          </a:p>
          <a:p>
            <a:r>
              <a:rPr lang="ja-JP" altLang="en-US" sz="3200" dirty="0" smtClean="0">
                <a:latin typeface="+mn-ea"/>
              </a:rPr>
              <a:t>トーク</a:t>
            </a:r>
            <a:r>
              <a:rPr lang="ja-JP" altLang="en-US" sz="3200" dirty="0">
                <a:latin typeface="+mn-ea"/>
              </a:rPr>
              <a:t>の仲間</a:t>
            </a:r>
            <a:r>
              <a:rPr lang="ja-JP" altLang="en-US" sz="3200" dirty="0" smtClean="0">
                <a:latin typeface="+mn-ea"/>
              </a:rPr>
              <a:t>に、利用</a:t>
            </a:r>
            <a:r>
              <a:rPr lang="ja-JP" altLang="en-US" sz="3200" dirty="0">
                <a:latin typeface="+mn-ea"/>
              </a:rPr>
              <a:t>時間を</a:t>
            </a:r>
            <a:r>
              <a:rPr lang="ja-JP" altLang="en-US" sz="3200" dirty="0" smtClean="0">
                <a:latin typeface="+mn-ea"/>
              </a:rPr>
              <a:t>伝えて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おいたら、自分</a:t>
            </a:r>
            <a:r>
              <a:rPr lang="ja-JP" altLang="en-US" sz="3200" dirty="0">
                <a:latin typeface="+mn-ea"/>
              </a:rPr>
              <a:t>や友達にはどのよう</a:t>
            </a:r>
            <a:r>
              <a:rPr lang="ja-JP" altLang="en-US" sz="3200" dirty="0" smtClean="0">
                <a:latin typeface="+mn-ea"/>
              </a:rPr>
              <a:t>な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よい</a:t>
            </a:r>
            <a:r>
              <a:rPr lang="ja-JP" altLang="en-US" sz="3200" dirty="0">
                <a:latin typeface="+mn-ea"/>
              </a:rPr>
              <a:t>ことがあるでしょう</a:t>
            </a:r>
            <a:r>
              <a:rPr lang="ja-JP" altLang="en-US" sz="3200" dirty="0" smtClean="0">
                <a:latin typeface="+mn-ea"/>
              </a:rPr>
              <a:t>。</a:t>
            </a:r>
            <a:endParaRPr lang="ja-JP" altLang="en-US" sz="3200" dirty="0"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動画サイトを見る時間を</a:t>
            </a:r>
            <a:r>
              <a:rPr lang="ja-JP" altLang="en-US" sz="3200" dirty="0" smtClean="0">
                <a:latin typeface="+mn-ea"/>
              </a:rPr>
              <a:t>決めたら、空いた</a:t>
            </a:r>
            <a:r>
              <a:rPr lang="ja-JP" altLang="en-US" sz="3200" dirty="0">
                <a:latin typeface="+mn-ea"/>
              </a:rPr>
              <a:t>時間にはどんなことができるでしょう</a:t>
            </a:r>
            <a:r>
              <a:rPr lang="ja-JP" altLang="en-US" sz="3200" dirty="0" smtClean="0">
                <a:latin typeface="+mn-ea"/>
              </a:rPr>
              <a:t>。</a:t>
            </a:r>
            <a:endParaRPr lang="ja-JP" altLang="en-US" sz="3200" dirty="0">
              <a:latin typeface="+mn-ea"/>
            </a:endParaRPr>
          </a:p>
          <a:p>
            <a:r>
              <a:rPr lang="ja-JP" altLang="en-US" sz="3200" dirty="0" smtClean="0">
                <a:latin typeface="+mn-ea"/>
              </a:rPr>
              <a:t>ゲーム仲間に</a:t>
            </a:r>
            <a:r>
              <a:rPr lang="ja-JP" altLang="en-US" sz="3200" dirty="0">
                <a:latin typeface="+mn-ea"/>
              </a:rPr>
              <a:t>やめる時間を</a:t>
            </a:r>
            <a:r>
              <a:rPr lang="ja-JP" altLang="en-US" sz="3200" dirty="0" smtClean="0">
                <a:latin typeface="+mn-ea"/>
              </a:rPr>
              <a:t>伝えたら、自分やゲーム仲間には</a:t>
            </a:r>
            <a:r>
              <a:rPr lang="ja-JP" altLang="en-US" sz="3200" dirty="0">
                <a:latin typeface="+mn-ea"/>
              </a:rPr>
              <a:t>よいことがありますか。</a:t>
            </a: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3168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インターネットを利用する時</a:t>
            </a:r>
            <a:r>
              <a:rPr lang="ja-JP" altLang="en-US" sz="2400" spc="-360" dirty="0" smtClean="0">
                <a:latin typeface="+mj-ea"/>
              </a:rPr>
              <a:t>のルール</a:t>
            </a:r>
            <a:r>
              <a:rPr lang="ja-JP" altLang="en-US" sz="2400" spc="-360" dirty="0">
                <a:latin typeface="+mj-ea"/>
              </a:rPr>
              <a:t>を考えよう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25634176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8581" y="1272988"/>
            <a:ext cx="8211671" cy="5020235"/>
          </a:xfrm>
        </p:spPr>
        <p:txBody>
          <a:bodyPr anchor="ctr">
            <a:normAutofit/>
          </a:bodyPr>
          <a:lstStyle/>
          <a:p>
            <a:r>
              <a:rPr lang="ja-JP" altLang="en-US" sz="3200" dirty="0">
                <a:latin typeface="+mn-ea"/>
              </a:rPr>
              <a:t>ルール</a:t>
            </a:r>
            <a:r>
              <a:rPr lang="ja-JP" altLang="en-US" sz="3200" dirty="0" smtClean="0">
                <a:latin typeface="+mn-ea"/>
              </a:rPr>
              <a:t>は、健康的</a:t>
            </a:r>
            <a:r>
              <a:rPr lang="ja-JP" altLang="en-US" sz="3200" dirty="0">
                <a:latin typeface="+mn-ea"/>
              </a:rPr>
              <a:t>で気持ちよい生活を</a:t>
            </a:r>
            <a:r>
              <a:rPr lang="ja-JP" altLang="en-US" sz="3200" dirty="0" smtClean="0">
                <a:latin typeface="+mn-ea"/>
              </a:rPr>
              <a:t>送りながら、インターネットを楽しく活用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できる</a:t>
            </a:r>
            <a:r>
              <a:rPr lang="ja-JP" altLang="en-US" sz="3200" dirty="0">
                <a:latin typeface="+mn-ea"/>
              </a:rPr>
              <a:t>ようになるために必要なもの。</a:t>
            </a:r>
          </a:p>
          <a:p>
            <a:r>
              <a:rPr lang="ja-JP" altLang="en-US" sz="3200" dirty="0">
                <a:latin typeface="+mn-ea"/>
              </a:rPr>
              <a:t>ルールは守ること</a:t>
            </a:r>
            <a:r>
              <a:rPr lang="ja-JP" altLang="en-US" sz="3200" dirty="0" smtClean="0">
                <a:latin typeface="+mn-ea"/>
              </a:rPr>
              <a:t>で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solidFill>
                  <a:srgbClr val="FF0066"/>
                </a:solidFill>
                <a:latin typeface="+mn-ea"/>
              </a:rPr>
              <a:t>「</a:t>
            </a:r>
            <a:r>
              <a:rPr lang="ja-JP" altLang="en-US" sz="3200" dirty="0">
                <a:solidFill>
                  <a:srgbClr val="FF0066"/>
                </a:solidFill>
                <a:latin typeface="+mn-ea"/>
              </a:rPr>
              <a:t>よいことが待っている</a:t>
            </a:r>
            <a:r>
              <a:rPr lang="ja-JP" altLang="en-US" sz="3200" dirty="0" smtClean="0">
                <a:solidFill>
                  <a:srgbClr val="FF0066"/>
                </a:solidFill>
                <a:latin typeface="+mn-ea"/>
              </a:rPr>
              <a:t>」</a:t>
            </a:r>
            <a:r>
              <a:rPr lang="ja-JP" altLang="en-US" sz="3200" dirty="0" smtClean="0">
                <a:latin typeface="+mn-ea"/>
              </a:rPr>
              <a:t>。</a:t>
            </a:r>
            <a:endParaRPr lang="ja-JP" altLang="en-US" sz="3200" dirty="0">
              <a:latin typeface="+mn-ea"/>
            </a:endParaRPr>
          </a:p>
          <a:p>
            <a:r>
              <a:rPr lang="ja-JP" altLang="en-US" sz="3200" dirty="0">
                <a:latin typeface="+mn-ea"/>
              </a:rPr>
              <a:t>何のためにルールを守るの</a:t>
            </a:r>
            <a:r>
              <a:rPr lang="ja-JP" altLang="en-US" sz="3200" dirty="0" smtClean="0">
                <a:latin typeface="+mn-ea"/>
              </a:rPr>
              <a:t>か、自分</a:t>
            </a:r>
            <a:r>
              <a:rPr lang="ja-JP" altLang="en-US" sz="3200" dirty="0">
                <a:latin typeface="+mn-ea"/>
              </a:rPr>
              <a:t>のためではないのか。ルールを守る目的</a:t>
            </a:r>
            <a:r>
              <a:rPr lang="ja-JP" altLang="en-US" sz="3200" dirty="0" smtClean="0">
                <a:latin typeface="+mn-ea"/>
              </a:rPr>
              <a:t>を</a:t>
            </a:r>
            <a:r>
              <a:rPr lang="en-US" altLang="ja-JP" sz="3200" dirty="0" smtClean="0">
                <a:latin typeface="+mn-ea"/>
              </a:rPr>
              <a:t/>
            </a:r>
            <a:br>
              <a:rPr lang="en-US" altLang="ja-JP" sz="3200" dirty="0" smtClean="0">
                <a:latin typeface="+mn-ea"/>
              </a:rPr>
            </a:br>
            <a:r>
              <a:rPr lang="ja-JP" altLang="en-US" sz="3200" dirty="0" smtClean="0">
                <a:latin typeface="+mn-ea"/>
              </a:rPr>
              <a:t>しっかり</a:t>
            </a:r>
            <a:r>
              <a:rPr lang="ja-JP" altLang="en-US" sz="3200" dirty="0">
                <a:latin typeface="+mn-ea"/>
              </a:rPr>
              <a:t>考えることが</a:t>
            </a:r>
            <a:r>
              <a:rPr lang="ja-JP" altLang="en-US" sz="3200" dirty="0" smtClean="0">
                <a:latin typeface="+mn-ea"/>
              </a:rPr>
              <a:t>大切。 </a:t>
            </a:r>
            <a:endParaRPr lang="ja-JP" altLang="en-US" sz="3200" dirty="0">
              <a:latin typeface="+mn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3168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インターネットを利用する時</a:t>
            </a:r>
            <a:r>
              <a:rPr lang="ja-JP" altLang="en-US" sz="2400" spc="-360" dirty="0" smtClean="0">
                <a:latin typeface="+mj-ea"/>
              </a:rPr>
              <a:t>のルール</a:t>
            </a:r>
            <a:r>
              <a:rPr lang="ja-JP" altLang="en-US" sz="2400" spc="-360" dirty="0">
                <a:latin typeface="+mj-ea"/>
              </a:rPr>
              <a:t>を考えよう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21613711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229" y="0"/>
            <a:ext cx="8229600" cy="1273259"/>
          </a:xfrm>
          <a:prstGeom prst="rect">
            <a:avLst/>
          </a:prstGeom>
        </p:spPr>
      </p:pic>
      <p:sp>
        <p:nvSpPr>
          <p:cNvPr id="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8587" y="1272988"/>
            <a:ext cx="8444753" cy="5020235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ja-JP" altLang="en-US" sz="3600" b="1" dirty="0" smtClean="0">
                <a:latin typeface="+mn-ea"/>
              </a:rPr>
              <a:t>問５</a:t>
            </a:r>
            <a:endParaRPr lang="en-US" altLang="ja-JP" sz="3600" b="1" dirty="0" smtClean="0">
              <a:latin typeface="+mn-ea"/>
            </a:endParaRPr>
          </a:p>
          <a:p>
            <a:pPr marL="0" indent="0">
              <a:buNone/>
            </a:pPr>
            <a:r>
              <a:rPr lang="ja-JP" altLang="en-US" sz="3600" dirty="0">
                <a:latin typeface="+mn-ea"/>
              </a:rPr>
              <a:t>これまでの学習をふり</a:t>
            </a:r>
            <a:r>
              <a:rPr lang="ja-JP" altLang="en-US" sz="3600" dirty="0" smtClean="0">
                <a:latin typeface="+mn-ea"/>
              </a:rPr>
              <a:t>返り、</a:t>
            </a:r>
            <a:r>
              <a:rPr lang="en-US" altLang="ja-JP" sz="3600" dirty="0" smtClean="0">
                <a:latin typeface="+mn-ea"/>
              </a:rPr>
              <a:t/>
            </a:r>
            <a:br>
              <a:rPr lang="en-US" altLang="ja-JP" sz="3600" dirty="0" smtClean="0">
                <a:latin typeface="+mn-ea"/>
              </a:rPr>
            </a:br>
            <a:r>
              <a:rPr lang="ja-JP" altLang="en-US" sz="3600" dirty="0" smtClean="0">
                <a:latin typeface="+mn-ea"/>
              </a:rPr>
              <a:t>実行できる自分</a:t>
            </a:r>
            <a:r>
              <a:rPr lang="ja-JP" altLang="en-US" sz="3600" dirty="0">
                <a:latin typeface="+mn-ea"/>
              </a:rPr>
              <a:t>のルール</a:t>
            </a:r>
            <a:r>
              <a:rPr lang="ja-JP" altLang="en-US" sz="3600" dirty="0" smtClean="0">
                <a:latin typeface="+mn-ea"/>
              </a:rPr>
              <a:t>を考えましょう。</a:t>
            </a:r>
            <a:endParaRPr lang="en-US" altLang="ja-JP" sz="3600" dirty="0" smtClean="0">
              <a:latin typeface="+mn-ea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242046" y="331687"/>
            <a:ext cx="8633013" cy="735106"/>
          </a:xfrm>
        </p:spPr>
        <p:txBody>
          <a:bodyPr>
            <a:noAutofit/>
          </a:bodyPr>
          <a:lstStyle/>
          <a:p>
            <a:pPr>
              <a:buSzPct val="120000"/>
            </a:pPr>
            <a:r>
              <a:rPr lang="ja-JP" altLang="en-US" sz="2400" spc="-360" dirty="0">
                <a:latin typeface="+mj-ea"/>
              </a:rPr>
              <a:t>インターネットを利用する時</a:t>
            </a:r>
            <a:r>
              <a:rPr lang="ja-JP" altLang="en-US" sz="2400" spc="-360" dirty="0" smtClean="0">
                <a:latin typeface="+mj-ea"/>
              </a:rPr>
              <a:t>のルール</a:t>
            </a:r>
            <a:r>
              <a:rPr lang="ja-JP" altLang="en-US" sz="2400" spc="-360" dirty="0">
                <a:latin typeface="+mj-ea"/>
              </a:rPr>
              <a:t>を考えよう</a:t>
            </a:r>
            <a:endParaRPr kumimoji="1" lang="ja-JP" altLang="en-US" sz="2400" spc="-360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877689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214</Words>
  <Application>Microsoft Office PowerPoint</Application>
  <PresentationFormat>画面に合わせる (4:3)</PresentationFormat>
  <Paragraphs>37</Paragraphs>
  <Slides>10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10</vt:i4>
      </vt:variant>
    </vt:vector>
  </HeadingPairs>
  <TitlesOfParts>
    <vt:vector size="12" baseType="lpstr">
      <vt:lpstr>Office テーマ</vt:lpstr>
      <vt:lpstr>1_Office テーマ</vt:lpstr>
      <vt:lpstr>インターネットを利用する時の ルールを考えよう</vt:lpstr>
      <vt:lpstr>インターネットを利用する時のルールを考えよう</vt:lpstr>
      <vt:lpstr>インターネットを利用する時のルールを考えよう</vt:lpstr>
      <vt:lpstr>インターネットを利用する時のルールを考えよう</vt:lpstr>
      <vt:lpstr>インターネットを利用する時のルールを考えよう</vt:lpstr>
      <vt:lpstr>インターネットを利用する時のルールを考えよう</vt:lpstr>
      <vt:lpstr>インターネットを利用する時のルールを考えよう</vt:lpstr>
      <vt:lpstr>インターネットを利用する時のルールを考えよう</vt:lpstr>
      <vt:lpstr>インターネットを利用する時のルールを考えよう</vt:lpstr>
      <vt:lpstr>インターネットを利用する時のルールを考えよう</vt:lpstr>
    </vt:vector>
  </TitlesOfParts>
  <Company>株式会社日本標準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株式会社日本標準</dc:creator>
  <cp:lastModifiedBy/>
  <cp:revision>1</cp:revision>
  <dcterms:created xsi:type="dcterms:W3CDTF">2017-09-04T03:25:59Z</dcterms:created>
  <dcterms:modified xsi:type="dcterms:W3CDTF">2017-09-12T06:33:10Z</dcterms:modified>
</cp:coreProperties>
</file>