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260" r:id="rId2"/>
    <p:sldId id="295" r:id="rId3"/>
    <p:sldId id="307" r:id="rId4"/>
    <p:sldId id="293" r:id="rId5"/>
    <p:sldId id="299" r:id="rId6"/>
    <p:sldId id="308" r:id="rId7"/>
    <p:sldId id="309" r:id="rId8"/>
    <p:sldId id="305" r:id="rId9"/>
    <p:sldId id="310" r:id="rId10"/>
    <p:sldId id="300" r:id="rId11"/>
    <p:sldId id="311" r:id="rId12"/>
    <p:sldId id="312" r:id="rId13"/>
    <p:sldId id="313" r:id="rId14"/>
    <p:sldId id="301" r:id="rId15"/>
    <p:sldId id="314" r:id="rId16"/>
    <p:sldId id="315" r:id="rId17"/>
    <p:sldId id="316" r:id="rId18"/>
    <p:sldId id="319" r:id="rId19"/>
    <p:sldId id="317" r:id="rId20"/>
    <p:sldId id="318" r:id="rId21"/>
  </p:sldIdLst>
  <p:sldSz cx="9144000" cy="6858000" type="screen4x3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76" autoAdjust="0"/>
    <p:restoredTop sz="94660"/>
  </p:normalViewPr>
  <p:slideViewPr>
    <p:cSldViewPr snapToGrid="0">
      <p:cViewPr varScale="1">
        <p:scale>
          <a:sx n="74" d="100"/>
          <a:sy n="74" d="100"/>
        </p:scale>
        <p:origin x="-124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553" cy="496332"/>
          </a:xfrm>
          <a:prstGeom prst="rect">
            <a:avLst/>
          </a:prstGeom>
        </p:spPr>
        <p:txBody>
          <a:bodyPr vert="horz" lIns="91614" tIns="45807" rIns="91614" bIns="45807" rtlCol="0"/>
          <a:lstStyle>
            <a:lvl1pPr algn="l">
              <a:defRPr sz="1200"/>
            </a:lvl1pPr>
          </a:lstStyle>
          <a:p>
            <a:r>
              <a:rPr kumimoji="1" lang="zh-TW" altLang="en-US" smtClean="0"/>
              <a:t>都立江北高校授業案資料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532" y="0"/>
            <a:ext cx="2945553" cy="496332"/>
          </a:xfrm>
          <a:prstGeom prst="rect">
            <a:avLst/>
          </a:prstGeom>
        </p:spPr>
        <p:txBody>
          <a:bodyPr vert="horz" lIns="91614" tIns="45807" rIns="91614" bIns="45807" rtlCol="0"/>
          <a:lstStyle>
            <a:lvl1pPr algn="r">
              <a:defRPr sz="1200"/>
            </a:lvl1pPr>
          </a:lstStyle>
          <a:p>
            <a:fld id="{B99388DC-2004-45DD-9524-FD98B259FF2D}" type="datetimeFigureOut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28716"/>
            <a:ext cx="2945553" cy="496332"/>
          </a:xfrm>
          <a:prstGeom prst="rect">
            <a:avLst/>
          </a:prstGeom>
        </p:spPr>
        <p:txBody>
          <a:bodyPr vert="horz" lIns="91614" tIns="45807" rIns="91614" bIns="45807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532" y="9428716"/>
            <a:ext cx="2945553" cy="496332"/>
          </a:xfrm>
          <a:prstGeom prst="rect">
            <a:avLst/>
          </a:prstGeom>
        </p:spPr>
        <p:txBody>
          <a:bodyPr vert="horz" lIns="91614" tIns="45807" rIns="91614" bIns="45807" rtlCol="0" anchor="b"/>
          <a:lstStyle>
            <a:lvl1pPr algn="r">
              <a:defRPr sz="1200"/>
            </a:lvl1pPr>
          </a:lstStyle>
          <a:p>
            <a:fld id="{7308543E-81B9-43BF-858E-16FA4BE30A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4657937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5"/>
          </a:xfrm>
          <a:prstGeom prst="rect">
            <a:avLst/>
          </a:prstGeom>
        </p:spPr>
        <p:txBody>
          <a:bodyPr vert="horz" lIns="91614" tIns="45807" rIns="91614" bIns="45807" rtlCol="0"/>
          <a:lstStyle>
            <a:lvl1pPr algn="l">
              <a:defRPr sz="1200"/>
            </a:lvl1pPr>
          </a:lstStyle>
          <a:p>
            <a:r>
              <a:rPr kumimoji="1" lang="zh-TW" altLang="en-US" smtClean="0"/>
              <a:t>都立江北高校授業案資料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5"/>
          </a:xfrm>
          <a:prstGeom prst="rect">
            <a:avLst/>
          </a:prstGeom>
        </p:spPr>
        <p:txBody>
          <a:bodyPr vert="horz" lIns="91614" tIns="45807" rIns="91614" bIns="45807" rtlCol="0"/>
          <a:lstStyle>
            <a:lvl1pPr algn="r">
              <a:defRPr sz="1200"/>
            </a:lvl1pPr>
          </a:lstStyle>
          <a:p>
            <a:fld id="{3B922EDF-0029-4444-80A2-4AE2339A60F6}" type="datetimeFigureOut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614" tIns="45807" rIns="91614" bIns="45807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614" tIns="45807" rIns="91614" bIns="45807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4"/>
          </a:xfrm>
          <a:prstGeom prst="rect">
            <a:avLst/>
          </a:prstGeom>
        </p:spPr>
        <p:txBody>
          <a:bodyPr vert="horz" lIns="91614" tIns="45807" rIns="91614" bIns="45807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4"/>
          </a:xfrm>
          <a:prstGeom prst="rect">
            <a:avLst/>
          </a:prstGeom>
        </p:spPr>
        <p:txBody>
          <a:bodyPr vert="horz" lIns="91614" tIns="45807" rIns="91614" bIns="45807" rtlCol="0" anchor="b"/>
          <a:lstStyle>
            <a:lvl1pPr algn="r">
              <a:defRPr sz="1200"/>
            </a:lvl1pPr>
          </a:lstStyle>
          <a:p>
            <a:fld id="{866FE33F-FACC-4338-9703-7C409270D5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77620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FE33F-FACC-4338-9703-7C409270D5C0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5" name="ヘッダー プレースホルダー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都立江北高校授業案資料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25125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FE33F-FACC-4338-9703-7C409270D5C0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5" name="ヘッダー プレースホルダー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都立江北高校授業案資料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25125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FE33F-FACC-4338-9703-7C409270D5C0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5" name="ヘッダー プレースホルダー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都立江北高校授業案資料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25125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DC48E71-E9DE-5A49-9047-B8E24E9ED8D1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2167165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74E2B77-ED35-E14F-9A0C-72CB58ED9978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7618830"/>
      </p:ext>
    </p:extLst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F14A88C-2E39-F64E-A237-125EC5381FA8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1306543"/>
      </p:ext>
    </p:extLst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8E7BDF8-76F7-B447-A55B-5E2C894D102C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86600" y="6492875"/>
            <a:ext cx="2057400" cy="365125"/>
          </a:xfrm>
        </p:spPr>
        <p:txBody>
          <a:bodyPr/>
          <a:lstStyle>
            <a:lvl1pPr>
              <a:defRPr sz="2800"/>
            </a:lvl1pPr>
          </a:lstStyle>
          <a:p>
            <a:fld id="{7936050E-9D33-427A-BD3B-7D55570C82A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9399112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611C86D-073B-EB4D-A4E9-96A4B8EA286B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1845539"/>
      </p:ext>
    </p:extLst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DD85D87-0618-534A-B57E-79FB6A839F4F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8941364"/>
      </p:ext>
    </p:extLst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0980A5E-B186-D444-86BE-21B7F938D3EE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1586371"/>
      </p:ext>
    </p:extLst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76E1BDE-979D-4940-AD23-130244A80224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1913090"/>
      </p:ext>
    </p:extLst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2EEA8F2-868B-DD4D-A564-9D4371952C5F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2092564"/>
      </p:ext>
    </p:extLst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4CFFB06-5052-0B47-A0CF-0007F919F8A2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129808"/>
      </p:ext>
    </p:extLst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CC56039-6992-0E4E-B528-208265C86A71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2071913"/>
      </p:ext>
    </p:extLst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463984"/>
            <a:ext cx="9144000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altLang="ja-JP" dirty="0" err="1" smtClean="0">
                <a:latin typeface="Century" panose="02040604050505020304" pitchFamily="18" charset="0"/>
                <a:ea typeface="Meiryo UI" panose="020B0604030504040204" pitchFamily="50" charset="-128"/>
              </a:rPr>
              <a:t>copyright©INAGAKI</a:t>
            </a:r>
            <a:r>
              <a:rPr lang="en-US" altLang="ja-JP" dirty="0" smtClean="0">
                <a:latin typeface="Century" panose="02040604050505020304" pitchFamily="18" charset="0"/>
                <a:ea typeface="Meiryo UI" panose="020B0604030504040204" pitchFamily="50" charset="-128"/>
              </a:rPr>
              <a:t> Shunsuke, IMADO Tamami All Rights Reserved</a:t>
            </a:r>
            <a:endParaRPr lang="ja-JP" altLang="en-US" dirty="0" smtClean="0">
              <a:latin typeface="Century" panose="02040604050505020304" pitchFamily="18" charset="0"/>
              <a:ea typeface="Meiryo UI" panose="020B0604030504040204" pitchFamily="50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63984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fld id="{7936050E-9D33-427A-BD3B-7D55570C82A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98556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fade thruBlk="1"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6523" y="2671510"/>
            <a:ext cx="8633012" cy="1515036"/>
          </a:xfr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ja-JP" altLang="en-US" sz="4400" b="1" dirty="0">
                <a:latin typeface="+mj-ea"/>
              </a:rPr>
              <a:t>情報の信頼性・</a:t>
            </a:r>
            <a:r>
              <a:rPr lang="ja-JP" altLang="en-US" sz="4400" b="1" dirty="0" smtClean="0">
                <a:latin typeface="+mj-ea"/>
              </a:rPr>
              <a:t>信憑性</a:t>
            </a:r>
            <a:r>
              <a:rPr lang="en-US" altLang="ja-JP" sz="4400" b="1" dirty="0" smtClean="0">
                <a:latin typeface="+mj-ea"/>
              </a:rPr>
              <a:t/>
            </a:r>
            <a:br>
              <a:rPr lang="en-US" altLang="ja-JP" sz="4400" b="1" dirty="0" smtClean="0">
                <a:latin typeface="+mj-ea"/>
              </a:rPr>
            </a:br>
            <a:r>
              <a:rPr lang="ja-JP" altLang="en-US" sz="3200" b="1" dirty="0">
                <a:latin typeface="+mj-ea"/>
              </a:rPr>
              <a:t>震災</a:t>
            </a:r>
            <a:r>
              <a:rPr lang="ja-JP" altLang="en-US" sz="3200" b="1" dirty="0" smtClean="0">
                <a:latin typeface="+mj-ea"/>
              </a:rPr>
              <a:t>の</a:t>
            </a:r>
            <a:r>
              <a:rPr lang="ja-JP" altLang="en-US" sz="3200" b="1" dirty="0">
                <a:latin typeface="+mj-ea"/>
              </a:rPr>
              <a:t>情報</a:t>
            </a:r>
            <a:r>
              <a:rPr lang="ja-JP" altLang="en-US" sz="3200" b="1" dirty="0" smtClean="0">
                <a:latin typeface="+mj-ea"/>
              </a:rPr>
              <a:t>から考える</a:t>
            </a:r>
            <a:endParaRPr kumimoji="1" lang="ja-JP" altLang="en-US" sz="3200" b="1" dirty="0">
              <a:latin typeface="+mj-ea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09650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7" name="タイトル 1"/>
          <p:cNvSpPr>
            <a:spLocks noGrp="1"/>
          </p:cNvSpPr>
          <p:nvPr>
            <p:ph type="title"/>
          </p:nvPr>
        </p:nvSpPr>
        <p:spPr>
          <a:xfrm>
            <a:off x="242046" y="367547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>
                <a:latin typeface="+mj-ea"/>
              </a:rPr>
              <a:t>２</a:t>
            </a:r>
            <a:r>
              <a:rPr lang="ja-JP" altLang="en-US" sz="2400" spc="-360" dirty="0" smtClean="0">
                <a:latin typeface="+mj-ea"/>
              </a:rPr>
              <a:t>．事実と個人的な意見</a:t>
            </a:r>
            <a:endParaRPr kumimoji="1" lang="ja-JP" altLang="en-US" sz="2400" spc="-360" dirty="0">
              <a:latin typeface="+mj-ea"/>
            </a:endParaRPr>
          </a:p>
        </p:txBody>
      </p:sp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200" b="1" dirty="0" smtClean="0">
                <a:latin typeface="+mn-ea"/>
              </a:rPr>
              <a:t>問２</a:t>
            </a:r>
            <a:endParaRPr lang="ja-JP" altLang="en-US" sz="3200" b="1" dirty="0">
              <a:latin typeface="+mn-ea"/>
            </a:endParaRPr>
          </a:p>
          <a:p>
            <a:pPr marL="0" indent="0">
              <a:buNone/>
            </a:pPr>
            <a:r>
              <a:rPr lang="ja-JP" altLang="en-US" sz="3200" b="1" dirty="0" smtClean="0">
                <a:latin typeface="+mn-ea"/>
              </a:rPr>
              <a:t>「〇〇</a:t>
            </a:r>
            <a:r>
              <a:rPr lang="ja-JP" altLang="en-US" sz="3200" b="1" dirty="0">
                <a:latin typeface="+mn-ea"/>
              </a:rPr>
              <a:t>ちゃんは怒った顔して</a:t>
            </a:r>
            <a:r>
              <a:rPr lang="ja-JP" altLang="en-US" sz="3200" b="1" dirty="0" smtClean="0">
                <a:latin typeface="+mn-ea"/>
              </a:rPr>
              <a:t>、こっそり</a:t>
            </a:r>
            <a:r>
              <a:rPr lang="ja-JP" altLang="en-US" sz="3200" b="1" dirty="0">
                <a:latin typeface="+mn-ea"/>
              </a:rPr>
              <a:t>教室を出て行ったよ</a:t>
            </a:r>
            <a:r>
              <a:rPr lang="ja-JP" altLang="en-US" sz="3200" b="1" dirty="0" smtClean="0">
                <a:latin typeface="+mn-ea"/>
              </a:rPr>
              <a:t>。感じ</a:t>
            </a:r>
            <a:r>
              <a:rPr lang="ja-JP" altLang="en-US" sz="3200" b="1" dirty="0">
                <a:latin typeface="+mn-ea"/>
              </a:rPr>
              <a:t>悪いね</a:t>
            </a:r>
            <a:r>
              <a:rPr lang="en-US" altLang="ja-JP" sz="3200" b="1" dirty="0">
                <a:latin typeface="+mn-ea"/>
              </a:rPr>
              <a:t>〜</a:t>
            </a:r>
            <a:r>
              <a:rPr lang="ja-JP" altLang="en-US" sz="3200" b="1" dirty="0" err="1" smtClean="0">
                <a:latin typeface="+mn-ea"/>
              </a:rPr>
              <a:t>。</a:t>
            </a:r>
            <a:r>
              <a:rPr lang="ja-JP" altLang="en-US" sz="3200" b="1" dirty="0" smtClean="0">
                <a:latin typeface="+mn-ea"/>
              </a:rPr>
              <a:t>」</a:t>
            </a:r>
            <a:endParaRPr lang="ja-JP" altLang="en-US" sz="3200" b="1" dirty="0">
              <a:latin typeface="+mn-ea"/>
            </a:endParaRPr>
          </a:p>
          <a:p>
            <a:pPr marL="0" indent="0">
              <a:buNone/>
            </a:pPr>
            <a:endParaRPr lang="en-US" altLang="ja-JP" sz="3200" dirty="0" smtClean="0">
              <a:latin typeface="+mn-ea"/>
            </a:endParaRPr>
          </a:p>
          <a:p>
            <a:pPr marL="0" indent="0">
              <a:buNone/>
            </a:pPr>
            <a:r>
              <a:rPr lang="ja-JP" altLang="en-US" sz="3200" dirty="0" smtClean="0">
                <a:latin typeface="+mn-ea"/>
              </a:rPr>
              <a:t>「事実」と思うところ、「個人的な意見」と思うところをそれぞれ書き出してみよう。</a:t>
            </a:r>
            <a:endParaRPr lang="ja-JP" altLang="en-US" sz="32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6101360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200" b="1" dirty="0">
                <a:latin typeface="+mn-ea"/>
              </a:rPr>
              <a:t>切り分けて文章</a:t>
            </a:r>
            <a:r>
              <a:rPr lang="ja-JP" altLang="en-US" sz="3200" b="1" dirty="0" smtClean="0">
                <a:latin typeface="+mn-ea"/>
              </a:rPr>
              <a:t>を検討</a:t>
            </a:r>
            <a:r>
              <a:rPr lang="ja-JP" altLang="en-US" sz="3200" b="1" dirty="0">
                <a:latin typeface="+mn-ea"/>
              </a:rPr>
              <a:t>しよう</a:t>
            </a:r>
            <a:endParaRPr lang="en-US" altLang="ja-JP" dirty="0" smtClean="0">
              <a:latin typeface="+mn-ea"/>
            </a:endParaRPr>
          </a:p>
          <a:p>
            <a:r>
              <a:rPr lang="ja-JP" altLang="en-US" sz="3200" dirty="0">
                <a:latin typeface="+mn-ea"/>
              </a:rPr>
              <a:t>〇〇ちゃん</a:t>
            </a:r>
            <a:r>
              <a:rPr lang="ja-JP" altLang="en-US" sz="3200" dirty="0" smtClean="0">
                <a:latin typeface="+mn-ea"/>
              </a:rPr>
              <a:t>は教室</a:t>
            </a:r>
            <a:r>
              <a:rPr lang="ja-JP" altLang="en-US" sz="3200" dirty="0">
                <a:latin typeface="+mn-ea"/>
              </a:rPr>
              <a:t>を出て行ったよ。</a:t>
            </a:r>
          </a:p>
          <a:p>
            <a:r>
              <a:rPr lang="ja-JP" altLang="en-US" sz="3200" dirty="0">
                <a:latin typeface="+mn-ea"/>
              </a:rPr>
              <a:t>怒ってこっそり出て行ったよう</a:t>
            </a:r>
            <a:r>
              <a:rPr lang="ja-JP" altLang="en-US" sz="3200" dirty="0" smtClean="0">
                <a:latin typeface="+mn-ea"/>
              </a:rPr>
              <a:t>に、私</a:t>
            </a:r>
            <a:r>
              <a:rPr lang="ja-JP" altLang="en-US" sz="3200" dirty="0">
                <a:latin typeface="+mn-ea"/>
              </a:rPr>
              <a:t>には思えたよ。</a:t>
            </a:r>
            <a:br>
              <a:rPr lang="ja-JP" altLang="en-US" sz="3200" dirty="0">
                <a:latin typeface="+mn-ea"/>
              </a:rPr>
            </a:br>
            <a:r>
              <a:rPr lang="ja-JP" altLang="en-US" sz="3200" dirty="0">
                <a:latin typeface="+mn-ea"/>
              </a:rPr>
              <a:t/>
            </a:r>
            <a:br>
              <a:rPr lang="ja-JP" altLang="en-US" sz="3200" dirty="0">
                <a:latin typeface="+mn-ea"/>
              </a:rPr>
            </a:br>
            <a:r>
              <a:rPr lang="ja-JP" altLang="en-US" dirty="0">
                <a:latin typeface="+mn-ea"/>
              </a:rPr>
              <a:t>（それは私がそう感じただけかもしれない。</a:t>
            </a:r>
            <a:br>
              <a:rPr lang="ja-JP" altLang="en-US" dirty="0">
                <a:latin typeface="+mn-ea"/>
              </a:rPr>
            </a:br>
            <a:r>
              <a:rPr lang="ja-JP" altLang="en-US" dirty="0">
                <a:latin typeface="+mn-ea"/>
              </a:rPr>
              <a:t>　本当に怒ってたかどうかはわからないよ）</a:t>
            </a:r>
          </a:p>
        </p:txBody>
      </p:sp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242046" y="367547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>
                <a:latin typeface="+mj-ea"/>
              </a:rPr>
              <a:t>２</a:t>
            </a:r>
            <a:r>
              <a:rPr lang="ja-JP" altLang="en-US" sz="2400" spc="-360" dirty="0" smtClean="0">
                <a:latin typeface="+mj-ea"/>
              </a:rPr>
              <a:t>．事実と個人的な意見</a:t>
            </a:r>
            <a:endParaRPr kumimoji="1"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09600380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300805" cy="5020235"/>
          </a:xfrm>
        </p:spPr>
        <p:txBody>
          <a:bodyPr anchor="ctr">
            <a:normAutofit fontScale="92500"/>
          </a:bodyPr>
          <a:lstStyle/>
          <a:p>
            <a:pPr marL="0" indent="0">
              <a:buNone/>
            </a:pPr>
            <a:r>
              <a:rPr lang="ja-JP" altLang="en-US" sz="3500" b="1" dirty="0" smtClean="0">
                <a:latin typeface="+mn-ea"/>
              </a:rPr>
              <a:t>情報を見きわめるために大切なこと</a:t>
            </a:r>
            <a:endParaRPr lang="en-US" altLang="ja-JP" sz="3500" b="1" dirty="0" smtClean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lang="ja-JP" altLang="en-US" sz="3000" dirty="0" smtClean="0">
                <a:latin typeface="+mn-ea"/>
              </a:rPr>
              <a:t>発信源</a:t>
            </a:r>
            <a:r>
              <a:rPr lang="ja-JP" altLang="en-US" sz="3000" dirty="0">
                <a:latin typeface="+mn-ea"/>
              </a:rPr>
              <a:t>が明確</a:t>
            </a:r>
            <a:r>
              <a:rPr lang="ja-JP" altLang="en-US" sz="3000" dirty="0" smtClean="0">
                <a:latin typeface="+mn-ea"/>
              </a:rPr>
              <a:t>か。</a:t>
            </a:r>
            <a:endParaRPr lang="ja-JP" altLang="en-US" sz="30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lang="ja-JP" altLang="en-US" sz="3000" dirty="0" smtClean="0">
                <a:latin typeface="+mn-ea"/>
              </a:rPr>
              <a:t>日時</a:t>
            </a:r>
            <a:r>
              <a:rPr lang="ja-JP" altLang="en-US" sz="3000" dirty="0">
                <a:latin typeface="+mn-ea"/>
              </a:rPr>
              <a:t>や場所が明確に記されている</a:t>
            </a:r>
            <a:r>
              <a:rPr lang="ja-JP" altLang="en-US" sz="3000" dirty="0" smtClean="0">
                <a:latin typeface="+mn-ea"/>
              </a:rPr>
              <a:t>か。</a:t>
            </a:r>
            <a:endParaRPr lang="ja-JP" altLang="en-US" sz="30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lang="ja-JP" altLang="en-US" sz="3000" dirty="0" smtClean="0">
                <a:latin typeface="+mn-ea"/>
              </a:rPr>
              <a:t>誰</a:t>
            </a:r>
            <a:r>
              <a:rPr lang="ja-JP" altLang="en-US" sz="3000" dirty="0">
                <a:latin typeface="+mn-ea"/>
              </a:rPr>
              <a:t>が責任を取るの</a:t>
            </a:r>
            <a:r>
              <a:rPr lang="ja-JP" altLang="en-US" sz="3000" dirty="0" smtClean="0">
                <a:latin typeface="+mn-ea"/>
              </a:rPr>
              <a:t>か。</a:t>
            </a:r>
            <a:endParaRPr lang="ja-JP" altLang="en-US" sz="30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lang="ja-JP" altLang="en-US" sz="3000" dirty="0" smtClean="0">
                <a:latin typeface="+mn-ea"/>
              </a:rPr>
              <a:t>他</a:t>
            </a:r>
            <a:r>
              <a:rPr lang="ja-JP" altLang="en-US" sz="3000" dirty="0">
                <a:latin typeface="+mn-ea"/>
              </a:rPr>
              <a:t>のメディア</a:t>
            </a:r>
            <a:r>
              <a:rPr lang="ja-JP" altLang="en-US" sz="3000" dirty="0" smtClean="0">
                <a:latin typeface="+mn-ea"/>
              </a:rPr>
              <a:t>で情報</a:t>
            </a:r>
            <a:r>
              <a:rPr lang="ja-JP" altLang="en-US" sz="3000" dirty="0">
                <a:latin typeface="+mn-ea"/>
              </a:rPr>
              <a:t>の信憑性を確かめられる</a:t>
            </a:r>
            <a:r>
              <a:rPr lang="ja-JP" altLang="en-US" sz="3000" dirty="0" smtClean="0">
                <a:latin typeface="+mn-ea"/>
              </a:rPr>
              <a:t>か。</a:t>
            </a:r>
            <a:endParaRPr lang="ja-JP" altLang="en-US" sz="30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lang="ja-JP" altLang="en-US" sz="3000" dirty="0">
                <a:latin typeface="+mn-ea"/>
              </a:rPr>
              <a:t>善意であることが確かめられる</a:t>
            </a:r>
            <a:r>
              <a:rPr lang="ja-JP" altLang="en-US" sz="3000" dirty="0" smtClean="0">
                <a:latin typeface="+mn-ea"/>
              </a:rPr>
              <a:t>か。</a:t>
            </a:r>
            <a:endParaRPr lang="en-US" altLang="ja-JP" sz="3000" dirty="0" smtClean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lang="ja-JP" altLang="en-US" sz="3000" dirty="0">
                <a:latin typeface="+mn-ea"/>
              </a:rPr>
              <a:t>事実と個人的な意見を切り分ける</a:t>
            </a:r>
            <a:r>
              <a:rPr lang="ja-JP" altLang="en-US" sz="3000" dirty="0" smtClean="0">
                <a:latin typeface="+mn-ea"/>
              </a:rPr>
              <a:t>こと。</a:t>
            </a:r>
            <a:endParaRPr lang="ja-JP" altLang="en-US" sz="30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lang="ja-JP" altLang="en-US" sz="3000" dirty="0">
                <a:latin typeface="+mn-ea"/>
              </a:rPr>
              <a:t>伝えられている情報だけでは</a:t>
            </a:r>
            <a:r>
              <a:rPr lang="ja-JP" altLang="en-US" sz="3000" dirty="0" smtClean="0">
                <a:latin typeface="+mn-ea"/>
              </a:rPr>
              <a:t>なく、伝えられて</a:t>
            </a:r>
            <a:r>
              <a:rPr lang="ja-JP" altLang="en-US" sz="3000" dirty="0">
                <a:latin typeface="+mn-ea"/>
              </a:rPr>
              <a:t>いない情報もあるということを意識する</a:t>
            </a:r>
            <a:r>
              <a:rPr lang="ja-JP" altLang="en-US" sz="3000" dirty="0" smtClean="0">
                <a:latin typeface="+mn-ea"/>
              </a:rPr>
              <a:t>こと。</a:t>
            </a:r>
            <a:endParaRPr lang="ja-JP" altLang="en-US" sz="3000" dirty="0">
              <a:latin typeface="+mn-ea"/>
            </a:endParaRPr>
          </a:p>
        </p:txBody>
      </p:sp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242046" y="367547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>
                <a:latin typeface="+mj-ea"/>
              </a:rPr>
              <a:t>２</a:t>
            </a:r>
            <a:r>
              <a:rPr lang="ja-JP" altLang="en-US" sz="2400" spc="-360" dirty="0" smtClean="0">
                <a:latin typeface="+mj-ea"/>
              </a:rPr>
              <a:t>．事実と個人的な意見</a:t>
            </a:r>
            <a:endParaRPr kumimoji="1"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62685336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altLang="ja-JP" sz="4000" dirty="0" smtClean="0">
                <a:latin typeface="+mn-ea"/>
              </a:rPr>
              <a:t>3.</a:t>
            </a:r>
            <a:r>
              <a:rPr lang="ja-JP" altLang="en-US" sz="4000" dirty="0">
                <a:latin typeface="+mn-ea"/>
              </a:rPr>
              <a:t>情報</a:t>
            </a:r>
            <a:r>
              <a:rPr lang="ja-JP" altLang="en-US" sz="4000" dirty="0" smtClean="0">
                <a:latin typeface="+mn-ea"/>
              </a:rPr>
              <a:t>の拡散の責任</a:t>
            </a:r>
            <a:endParaRPr lang="ja-JP" altLang="en-US" sz="40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56455078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7" name="タイトル 1"/>
          <p:cNvSpPr>
            <a:spLocks noGrp="1"/>
          </p:cNvSpPr>
          <p:nvPr>
            <p:ph type="title"/>
          </p:nvPr>
        </p:nvSpPr>
        <p:spPr>
          <a:xfrm>
            <a:off x="242046" y="376512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>
                <a:latin typeface="+mj-ea"/>
              </a:rPr>
              <a:t>３．</a:t>
            </a:r>
            <a:r>
              <a:rPr lang="ja-JP" altLang="en-US" sz="2400" spc="-360" dirty="0" smtClean="0">
                <a:latin typeface="+mj-ea"/>
              </a:rPr>
              <a:t>情報</a:t>
            </a:r>
            <a:r>
              <a:rPr lang="ja-JP" altLang="en-US" sz="2400" spc="-360" dirty="0">
                <a:latin typeface="+mj-ea"/>
              </a:rPr>
              <a:t>の</a:t>
            </a:r>
            <a:r>
              <a:rPr lang="ja-JP" altLang="en-US" sz="2400" spc="-360" dirty="0" smtClean="0">
                <a:latin typeface="+mj-ea"/>
              </a:rPr>
              <a:t>拡散の責任</a:t>
            </a:r>
            <a:endParaRPr lang="ja-JP" altLang="en-US" sz="2400" spc="-360" dirty="0">
              <a:latin typeface="+mj-ea"/>
            </a:endParaRPr>
          </a:p>
        </p:txBody>
      </p:sp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600" b="1" dirty="0" smtClean="0">
                <a:latin typeface="+mn-ea"/>
              </a:rPr>
              <a:t>問３</a:t>
            </a:r>
            <a:endParaRPr lang="ja-JP" altLang="en-US" sz="3600" b="1" dirty="0">
              <a:latin typeface="+mn-ea"/>
            </a:endParaRPr>
          </a:p>
          <a:p>
            <a:pPr marL="0" indent="0">
              <a:buNone/>
            </a:pPr>
            <a:r>
              <a:rPr lang="ja-JP" altLang="en-US" sz="3600" dirty="0">
                <a:latin typeface="+mn-ea"/>
              </a:rPr>
              <a:t>あなたは震災時に情報</a:t>
            </a:r>
            <a:r>
              <a:rPr lang="ja-JP" altLang="en-US" sz="3600" dirty="0" smtClean="0">
                <a:latin typeface="+mn-ea"/>
              </a:rPr>
              <a:t>を</a:t>
            </a:r>
            <a:r>
              <a:rPr lang="en-US" altLang="ja-JP" sz="3600" dirty="0" smtClean="0">
                <a:latin typeface="+mn-ea"/>
              </a:rPr>
              <a:t/>
            </a:r>
            <a:br>
              <a:rPr lang="en-US" altLang="ja-JP" sz="3600" dirty="0" smtClean="0">
                <a:latin typeface="+mn-ea"/>
              </a:rPr>
            </a:br>
            <a:r>
              <a:rPr lang="ja-JP" altLang="en-US" sz="3600" dirty="0" smtClean="0">
                <a:latin typeface="+mn-ea"/>
              </a:rPr>
              <a:t>拡散</a:t>
            </a:r>
            <a:r>
              <a:rPr lang="ja-JP" altLang="en-US" sz="3600" dirty="0">
                <a:latin typeface="+mn-ea"/>
              </a:rPr>
              <a:t>（リツイート）することが必要であると考えますか？</a:t>
            </a:r>
          </a:p>
          <a:p>
            <a:pPr marL="0" indent="0">
              <a:buNone/>
            </a:pPr>
            <a:r>
              <a:rPr lang="ja-JP" altLang="en-US" sz="3600" dirty="0">
                <a:latin typeface="+mn-ea"/>
              </a:rPr>
              <a:t>他者の意見も入れて</a:t>
            </a:r>
            <a:r>
              <a:rPr lang="ja-JP" altLang="en-US" sz="3600" dirty="0" smtClean="0">
                <a:latin typeface="+mn-ea"/>
              </a:rPr>
              <a:t>考え発表</a:t>
            </a:r>
            <a:r>
              <a:rPr lang="ja-JP" altLang="en-US" sz="3600" dirty="0">
                <a:latin typeface="+mn-ea"/>
              </a:rPr>
              <a:t>しましょう。</a:t>
            </a:r>
          </a:p>
        </p:txBody>
      </p:sp>
    </p:spTree>
    <p:extLst>
      <p:ext uri="{BB962C8B-B14F-4D97-AF65-F5344CB8AC3E}">
        <p14:creationId xmlns:p14="http://schemas.microsoft.com/office/powerpoint/2010/main" val="421015118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ja-JP" altLang="en-US" sz="3600" b="1" dirty="0">
                <a:latin typeface="+mn-ea"/>
              </a:rPr>
              <a:t>今日は卒業式でした</a:t>
            </a:r>
            <a:r>
              <a:rPr lang="ja-JP" altLang="en-US" sz="3600" b="1" dirty="0" err="1">
                <a:latin typeface="+mn-ea"/>
              </a:rPr>
              <a:t>っ</a:t>
            </a:r>
            <a:r>
              <a:rPr lang="ja-JP" altLang="en-US" sz="3600" b="1" dirty="0" smtClean="0">
                <a:latin typeface="+mn-ea"/>
              </a:rPr>
              <a:t>！</a:t>
            </a:r>
            <a:endParaRPr lang="en-US" altLang="ja-JP" sz="3600" b="1" dirty="0" smtClean="0">
              <a:latin typeface="+mn-ea"/>
            </a:endParaRPr>
          </a:p>
          <a:p>
            <a:pPr marL="0" indent="0" algn="ctr">
              <a:buNone/>
            </a:pPr>
            <a:endParaRPr lang="en-US" altLang="ja-JP" sz="3200" b="1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lang="en-US" altLang="ja-JP" sz="32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lang="en-US" altLang="ja-JP" sz="3200" b="1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lang="en-US" altLang="ja-JP" sz="32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lang="en-US" altLang="ja-JP" sz="3200" b="1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lang="ja-JP" altLang="en-US" sz="3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3970" y="2491860"/>
            <a:ext cx="5558118" cy="3968324"/>
          </a:xfrm>
          <a:prstGeom prst="rect">
            <a:avLst/>
          </a:prstGeom>
        </p:spPr>
      </p:pic>
      <p:sp>
        <p:nvSpPr>
          <p:cNvPr id="9" name="タイトル 1"/>
          <p:cNvSpPr txBox="1">
            <a:spLocks/>
          </p:cNvSpPr>
          <p:nvPr/>
        </p:nvSpPr>
        <p:spPr>
          <a:xfrm>
            <a:off x="242046" y="340652"/>
            <a:ext cx="8633013" cy="735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SzPct val="120000"/>
            </a:pPr>
            <a:r>
              <a:rPr lang="ja-JP" altLang="en-US" sz="2400" spc="-360" dirty="0" smtClean="0">
                <a:latin typeface="+mj-ea"/>
              </a:rPr>
              <a:t>３．情報の拡散の責任</a:t>
            </a:r>
            <a:endParaRPr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70931563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200" b="1" dirty="0">
                <a:latin typeface="+mn-ea"/>
              </a:rPr>
              <a:t>正しい情報であっても・・</a:t>
            </a:r>
            <a:r>
              <a:rPr lang="ja-JP" altLang="en-US" sz="3200" b="1" dirty="0" smtClean="0">
                <a:latin typeface="+mn-ea"/>
              </a:rPr>
              <a:t>・</a:t>
            </a:r>
            <a:endParaRPr lang="en-US" altLang="ja-JP" sz="3200" b="1" dirty="0" smtClean="0">
              <a:latin typeface="+mn-ea"/>
            </a:endParaRPr>
          </a:p>
          <a:p>
            <a:r>
              <a:rPr lang="ja-JP" altLang="en-US" sz="3200" dirty="0">
                <a:latin typeface="+mn-ea"/>
              </a:rPr>
              <a:t>迷惑になる場合も</a:t>
            </a:r>
            <a:r>
              <a:rPr lang="ja-JP" altLang="en-US" sz="3200" dirty="0" smtClean="0">
                <a:latin typeface="+mn-ea"/>
              </a:rPr>
              <a:t>ある。</a:t>
            </a:r>
            <a:endParaRPr lang="ja-JP" altLang="en-US" sz="3200" dirty="0">
              <a:latin typeface="+mn-ea"/>
            </a:endParaRPr>
          </a:p>
          <a:p>
            <a:r>
              <a:rPr lang="ja-JP" altLang="en-US" sz="3200" dirty="0">
                <a:latin typeface="+mn-ea"/>
              </a:rPr>
              <a:t>不特定多数に見られる可能性による責任が</a:t>
            </a:r>
            <a:r>
              <a:rPr lang="ja-JP" altLang="en-US" sz="3200" dirty="0" smtClean="0">
                <a:latin typeface="+mn-ea"/>
              </a:rPr>
              <a:t>ある。</a:t>
            </a:r>
            <a:endParaRPr lang="ja-JP" altLang="en-US" sz="3200" dirty="0">
              <a:latin typeface="+mn-ea"/>
            </a:endParaRPr>
          </a:p>
          <a:p>
            <a:r>
              <a:rPr lang="ja-JP" altLang="en-US" sz="3200" dirty="0">
                <a:latin typeface="+mn-ea"/>
              </a:rPr>
              <a:t>拡散して</a:t>
            </a:r>
            <a:r>
              <a:rPr lang="ja-JP" altLang="en-US" sz="3200" dirty="0" smtClean="0">
                <a:latin typeface="+mn-ea"/>
              </a:rPr>
              <a:t>しまったら回収</a:t>
            </a:r>
            <a:r>
              <a:rPr lang="ja-JP" altLang="en-US" sz="3200" dirty="0">
                <a:latin typeface="+mn-ea"/>
              </a:rPr>
              <a:t>はかなり</a:t>
            </a:r>
            <a:r>
              <a:rPr lang="ja-JP" altLang="en-US" sz="3200" dirty="0" smtClean="0">
                <a:latin typeface="+mn-ea"/>
              </a:rPr>
              <a:t>難しい。</a:t>
            </a:r>
            <a:endParaRPr lang="ja-JP" altLang="en-US" sz="3200" dirty="0">
              <a:latin typeface="+mn-ea"/>
            </a:endParaRPr>
          </a:p>
          <a:p>
            <a:r>
              <a:rPr lang="ja-JP" altLang="en-US" sz="3200" dirty="0">
                <a:latin typeface="+mn-ea"/>
              </a:rPr>
              <a:t>肖像権を検討する</a:t>
            </a:r>
            <a:r>
              <a:rPr lang="ja-JP" altLang="en-US" sz="3200" dirty="0" smtClean="0">
                <a:latin typeface="+mn-ea"/>
              </a:rPr>
              <a:t>必要性。</a:t>
            </a:r>
            <a:endParaRPr lang="ja-JP" altLang="en-US" sz="3200" dirty="0">
              <a:latin typeface="+mn-ea"/>
            </a:endParaRPr>
          </a:p>
        </p:txBody>
      </p:sp>
      <p:sp>
        <p:nvSpPr>
          <p:cNvPr id="6" name="タイトル 1"/>
          <p:cNvSpPr txBox="1">
            <a:spLocks/>
          </p:cNvSpPr>
          <p:nvPr/>
        </p:nvSpPr>
        <p:spPr>
          <a:xfrm>
            <a:off x="242046" y="340652"/>
            <a:ext cx="8633013" cy="735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SzPct val="120000"/>
            </a:pPr>
            <a:r>
              <a:rPr lang="ja-JP" altLang="en-US" sz="2400" spc="-360" dirty="0" smtClean="0">
                <a:latin typeface="+mj-ea"/>
              </a:rPr>
              <a:t>３．情報の拡散の責任</a:t>
            </a:r>
            <a:endParaRPr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09962907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endParaRPr lang="en-US" altLang="ja-JP" sz="3200" b="1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 algn="ctr">
              <a:buNone/>
            </a:pPr>
            <a:endParaRPr lang="en-US" altLang="ja-JP" sz="3200" b="1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lang="en-US" altLang="ja-JP" sz="32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lang="en-US" altLang="ja-JP" sz="3200" b="1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lang="en-US" altLang="ja-JP" sz="32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lang="en-US" altLang="ja-JP" sz="3200" b="1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lang="ja-JP" altLang="en-US" sz="3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grpSp>
        <p:nvGrpSpPr>
          <p:cNvPr id="15" name="グループ化 14"/>
          <p:cNvGrpSpPr/>
          <p:nvPr/>
        </p:nvGrpSpPr>
        <p:grpSpPr>
          <a:xfrm>
            <a:off x="1479175" y="1398766"/>
            <a:ext cx="5320352" cy="4679306"/>
            <a:chOff x="1479175" y="1398766"/>
            <a:chExt cx="5320352" cy="4679306"/>
          </a:xfrm>
        </p:grpSpPr>
        <p:grpSp>
          <p:nvGrpSpPr>
            <p:cNvPr id="10" name="グループ化 9"/>
            <p:cNvGrpSpPr/>
            <p:nvPr/>
          </p:nvGrpSpPr>
          <p:grpSpPr>
            <a:xfrm>
              <a:off x="2698370" y="1398766"/>
              <a:ext cx="3729317" cy="4679306"/>
              <a:chOff x="2303929" y="1273260"/>
              <a:chExt cx="3729317" cy="4679306"/>
            </a:xfrm>
          </p:grpSpPr>
          <p:sp>
            <p:nvSpPr>
              <p:cNvPr id="2" name="正方形/長方形 1"/>
              <p:cNvSpPr/>
              <p:nvPr/>
            </p:nvSpPr>
            <p:spPr>
              <a:xfrm>
                <a:off x="2303929" y="1273260"/>
                <a:ext cx="3729317" cy="467930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endParaRPr kumimoji="1" lang="en-US" altLang="ja-JP" dirty="0" smtClean="0">
                  <a:solidFill>
                    <a:schemeClr val="tx1"/>
                  </a:solidFill>
                </a:endParaRPr>
              </a:p>
              <a:p>
                <a:endParaRPr lang="en-US" altLang="ja-JP" dirty="0">
                  <a:solidFill>
                    <a:schemeClr val="tx1"/>
                  </a:solidFill>
                </a:endParaRPr>
              </a:p>
              <a:p>
                <a:endParaRPr kumimoji="1" lang="en-US" altLang="ja-JP" dirty="0" smtClean="0">
                  <a:solidFill>
                    <a:schemeClr val="tx1"/>
                  </a:solidFill>
                </a:endParaRPr>
              </a:p>
              <a:p>
                <a:r>
                  <a:rPr kumimoji="1" lang="ja-JP" altLang="en-US" dirty="0" smtClean="0">
                    <a:solidFill>
                      <a:schemeClr val="tx1"/>
                    </a:solidFill>
                  </a:rPr>
                  <a:t>おいふざけんな、地震のせいで</a:t>
                </a:r>
                <a:endParaRPr kumimoji="1" lang="en-US" altLang="ja-JP" dirty="0" smtClean="0">
                  <a:solidFill>
                    <a:schemeClr val="tx1"/>
                  </a:solidFill>
                </a:endParaRPr>
              </a:p>
              <a:p>
                <a:r>
                  <a:rPr lang="ja-JP" altLang="en-US" dirty="0">
                    <a:solidFill>
                      <a:schemeClr val="tx1"/>
                    </a:solidFill>
                  </a:rPr>
                  <a:t>うち</a:t>
                </a:r>
                <a:r>
                  <a:rPr lang="ja-JP" altLang="en-US" dirty="0" smtClean="0">
                    <a:solidFill>
                      <a:schemeClr val="tx1"/>
                    </a:solidFill>
                  </a:rPr>
                  <a:t>の近くの動物園からライオンが放たれたんだが</a:t>
                </a:r>
                <a:endParaRPr lang="en-US" altLang="ja-JP" dirty="0" smtClean="0">
                  <a:solidFill>
                    <a:schemeClr val="tx1"/>
                  </a:solidFill>
                </a:endParaRPr>
              </a:p>
              <a:p>
                <a:r>
                  <a:rPr kumimoji="1" lang="ja-JP" altLang="en-US" dirty="0">
                    <a:solidFill>
                      <a:schemeClr val="tx1"/>
                    </a:solidFill>
                  </a:rPr>
                  <a:t>熊本</a:t>
                </a:r>
              </a:p>
            </p:txBody>
          </p:sp>
          <p:pic>
            <p:nvPicPr>
              <p:cNvPr id="3" name="図 2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43240" y="1340497"/>
                <a:ext cx="562167" cy="582433"/>
              </a:xfrm>
              <a:prstGeom prst="rect">
                <a:avLst/>
              </a:prstGeom>
            </p:spPr>
          </p:pic>
          <p:sp>
            <p:nvSpPr>
              <p:cNvPr id="4" name="正方形/長方形 3"/>
              <p:cNvSpPr/>
              <p:nvPr/>
            </p:nvSpPr>
            <p:spPr>
              <a:xfrm>
                <a:off x="3128683" y="1300155"/>
                <a:ext cx="1694329" cy="6810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altLang="ja-JP" sz="1400" b="1" dirty="0" smtClean="0">
                  <a:solidFill>
                    <a:schemeClr val="tx1"/>
                  </a:solidFill>
                </a:endParaRPr>
              </a:p>
              <a:p>
                <a:r>
                  <a:rPr kumimoji="1" lang="ja-JP" altLang="en-US" sz="14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＠</a:t>
                </a:r>
                <a:endParaRPr kumimoji="1" lang="ja-JP" altLang="en-US" sz="14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6" name="角丸四角形 5"/>
              <p:cNvSpPr/>
              <p:nvPr/>
            </p:nvSpPr>
            <p:spPr>
              <a:xfrm>
                <a:off x="4885765" y="1443454"/>
                <a:ext cx="1030941" cy="304800"/>
              </a:xfrm>
              <a:prstGeom prst="roundRect">
                <a:avLst/>
              </a:prstGeom>
              <a:solidFill>
                <a:srgbClr val="00B0F0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ja-JP" altLang="en-US" sz="1050" b="1" dirty="0" smtClean="0"/>
                  <a:t>フォローする</a:t>
                </a:r>
                <a:endParaRPr kumimoji="1" lang="ja-JP" altLang="en-US" sz="1050" b="1" dirty="0"/>
              </a:p>
            </p:txBody>
          </p:sp>
        </p:grpSp>
        <p:sp>
          <p:nvSpPr>
            <p:cNvPr id="11" name="正方形/長方形 10"/>
            <p:cNvSpPr/>
            <p:nvPr/>
          </p:nvSpPr>
          <p:spPr>
            <a:xfrm>
              <a:off x="3621741" y="1492898"/>
              <a:ext cx="1524000" cy="21039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3818965" y="1766183"/>
              <a:ext cx="1326776" cy="17943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9" name="図 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79175" y="3431914"/>
              <a:ext cx="5320352" cy="2466859"/>
            </a:xfrm>
            <a:prstGeom prst="rect">
              <a:avLst/>
            </a:prstGeom>
          </p:spPr>
        </p:pic>
      </p:grpSp>
      <p:sp>
        <p:nvSpPr>
          <p:cNvPr id="16" name="タイトル 1"/>
          <p:cNvSpPr txBox="1">
            <a:spLocks/>
          </p:cNvSpPr>
          <p:nvPr/>
        </p:nvSpPr>
        <p:spPr>
          <a:xfrm>
            <a:off x="242046" y="340652"/>
            <a:ext cx="8633013" cy="735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SzPct val="120000"/>
            </a:pPr>
            <a:r>
              <a:rPr lang="ja-JP" altLang="en-US" sz="2400" spc="-360" dirty="0" smtClean="0">
                <a:latin typeface="+mj-ea"/>
              </a:rPr>
              <a:t>３．情報の拡散の責任</a:t>
            </a:r>
            <a:endParaRPr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05664552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altLang="ja-JP" sz="4000" dirty="0">
                <a:latin typeface="+mn-ea"/>
              </a:rPr>
              <a:t>4</a:t>
            </a:r>
            <a:r>
              <a:rPr lang="en-US" altLang="ja-JP" sz="4000" dirty="0" smtClean="0">
                <a:latin typeface="+mn-ea"/>
              </a:rPr>
              <a:t>.</a:t>
            </a:r>
            <a:r>
              <a:rPr lang="ja-JP" altLang="en-US" sz="4000" dirty="0" smtClean="0">
                <a:latin typeface="+mn-ea"/>
              </a:rPr>
              <a:t>教員の意見</a:t>
            </a:r>
            <a:endParaRPr lang="ja-JP" altLang="en-US" sz="40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395008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7" name="タイトル 1"/>
          <p:cNvSpPr>
            <a:spLocks noGrp="1"/>
          </p:cNvSpPr>
          <p:nvPr>
            <p:ph type="title"/>
          </p:nvPr>
        </p:nvSpPr>
        <p:spPr>
          <a:xfrm>
            <a:off x="242046" y="349617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 smtClean="0">
                <a:latin typeface="+mj-ea"/>
              </a:rPr>
              <a:t>４．教員の意見</a:t>
            </a:r>
            <a:endParaRPr lang="ja-JP" altLang="en-US" sz="2400" spc="-360" dirty="0">
              <a:latin typeface="+mj-ea"/>
            </a:endParaRPr>
          </a:p>
        </p:txBody>
      </p:sp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200" dirty="0" smtClean="0">
                <a:latin typeface="+mn-ea"/>
              </a:rPr>
              <a:t>情報</a:t>
            </a:r>
            <a:r>
              <a:rPr lang="ja-JP" altLang="en-US" sz="3200" dirty="0">
                <a:latin typeface="+mn-ea"/>
              </a:rPr>
              <a:t>は情報に</a:t>
            </a:r>
            <a:r>
              <a:rPr lang="ja-JP" altLang="en-US" sz="3200" dirty="0" smtClean="0">
                <a:latin typeface="+mn-ea"/>
              </a:rPr>
              <a:t>すぎない</a:t>
            </a:r>
            <a:r>
              <a:rPr lang="ja-JP" altLang="en-US" sz="3200" dirty="0">
                <a:latin typeface="+mn-ea"/>
              </a:rPr>
              <a:t>。</a:t>
            </a:r>
          </a:p>
          <a:p>
            <a:pPr marL="0" indent="0">
              <a:buNone/>
            </a:pPr>
            <a:r>
              <a:rPr lang="ja-JP" altLang="en-US" sz="3200" dirty="0">
                <a:latin typeface="+mn-ea"/>
              </a:rPr>
              <a:t>あなたの経験では</a:t>
            </a:r>
            <a:r>
              <a:rPr lang="ja-JP" altLang="en-US" sz="3200" dirty="0" smtClean="0">
                <a:latin typeface="+mn-ea"/>
              </a:rPr>
              <a:t>ない。</a:t>
            </a:r>
            <a:endParaRPr lang="ja-JP" altLang="en-US" sz="3200" dirty="0">
              <a:latin typeface="+mn-ea"/>
            </a:endParaRPr>
          </a:p>
          <a:p>
            <a:pPr marL="0" indent="0">
              <a:buNone/>
            </a:pPr>
            <a:endParaRPr lang="en-US" altLang="ja-JP" sz="3200" dirty="0" smtClean="0">
              <a:latin typeface="+mn-ea"/>
            </a:endParaRPr>
          </a:p>
          <a:p>
            <a:pPr marL="0" indent="0">
              <a:buNone/>
            </a:pPr>
            <a:r>
              <a:rPr lang="ja-JP" altLang="en-US" sz="3200" dirty="0" smtClean="0">
                <a:latin typeface="+mn-ea"/>
              </a:rPr>
              <a:t>すべて</a:t>
            </a:r>
            <a:r>
              <a:rPr lang="ja-JP" altLang="en-US" sz="3200" dirty="0">
                <a:latin typeface="+mn-ea"/>
              </a:rPr>
              <a:t>の情報は</a:t>
            </a:r>
            <a:r>
              <a:rPr lang="ja-JP" altLang="en-US" sz="3200" dirty="0" smtClean="0">
                <a:latin typeface="+mn-ea"/>
              </a:rPr>
              <a:t>構成、編集</a:t>
            </a:r>
            <a:r>
              <a:rPr lang="ja-JP" altLang="en-US" sz="3200" dirty="0">
                <a:latin typeface="+mn-ea"/>
              </a:rPr>
              <a:t>された</a:t>
            </a:r>
            <a:r>
              <a:rPr lang="ja-JP" altLang="en-US" sz="3200" dirty="0" smtClean="0">
                <a:latin typeface="+mn-ea"/>
              </a:rPr>
              <a:t>もの。</a:t>
            </a:r>
            <a:endParaRPr lang="ja-JP" altLang="en-US" sz="3200" dirty="0">
              <a:latin typeface="+mn-ea"/>
            </a:endParaRPr>
          </a:p>
          <a:p>
            <a:pPr marL="0" indent="0">
              <a:buNone/>
            </a:pPr>
            <a:r>
              <a:rPr lang="ja-JP" altLang="en-US" sz="3200" dirty="0" smtClean="0">
                <a:latin typeface="+mn-ea"/>
              </a:rPr>
              <a:t>しかし、９９</a:t>
            </a:r>
            <a:r>
              <a:rPr lang="ja-JP" altLang="en-US" sz="3200" dirty="0">
                <a:latin typeface="+mn-ea"/>
              </a:rPr>
              <a:t>の嘘の情報があって</a:t>
            </a:r>
            <a:r>
              <a:rPr lang="ja-JP" altLang="en-US" sz="3200" dirty="0" smtClean="0">
                <a:latin typeface="+mn-ea"/>
              </a:rPr>
              <a:t>も、</a:t>
            </a:r>
            <a:r>
              <a:rPr lang="en-US" altLang="ja-JP" sz="3200" dirty="0" smtClean="0">
                <a:latin typeface="+mn-ea"/>
              </a:rPr>
              <a:t/>
            </a:r>
            <a:br>
              <a:rPr lang="en-US" altLang="ja-JP" sz="3200" dirty="0" smtClean="0">
                <a:latin typeface="+mn-ea"/>
              </a:rPr>
            </a:br>
            <a:r>
              <a:rPr lang="ja-JP" altLang="en-US" sz="3200" dirty="0" smtClean="0">
                <a:latin typeface="+mn-ea"/>
              </a:rPr>
              <a:t>１</a:t>
            </a:r>
            <a:r>
              <a:rPr lang="ja-JP" altLang="en-US" sz="3200" dirty="0">
                <a:latin typeface="+mn-ea"/>
              </a:rPr>
              <a:t>の真実で助かる命が</a:t>
            </a:r>
            <a:r>
              <a:rPr lang="ja-JP" altLang="en-US" sz="3200" dirty="0" smtClean="0">
                <a:latin typeface="+mn-ea"/>
              </a:rPr>
              <a:t>ある。</a:t>
            </a:r>
            <a:endParaRPr lang="en-US" altLang="ja-JP" sz="3200" dirty="0" smtClean="0">
              <a:latin typeface="+mn-ea"/>
            </a:endParaRPr>
          </a:p>
          <a:p>
            <a:pPr marL="0" indent="0">
              <a:buNone/>
            </a:pPr>
            <a:endParaRPr lang="ja-JP" altLang="en-US" sz="3200" dirty="0">
              <a:latin typeface="+mn-ea"/>
            </a:endParaRPr>
          </a:p>
          <a:p>
            <a:pPr marL="0" indent="0">
              <a:buNone/>
            </a:pPr>
            <a:r>
              <a:rPr lang="ja-JP" altLang="en-US" sz="3200" dirty="0" smtClean="0">
                <a:latin typeface="+mn-ea"/>
              </a:rPr>
              <a:t>だから</a:t>
            </a:r>
            <a:r>
              <a:rPr lang="ja-JP" altLang="en-US" sz="3200" dirty="0">
                <a:latin typeface="+mn-ea"/>
              </a:rPr>
              <a:t>情報を見きわめしっかり</a:t>
            </a:r>
            <a:r>
              <a:rPr lang="ja-JP" altLang="en-US" sz="3200" dirty="0" smtClean="0">
                <a:latin typeface="+mn-ea"/>
              </a:rPr>
              <a:t>受け取る</a:t>
            </a:r>
            <a:r>
              <a:rPr lang="en-US" altLang="ja-JP" sz="3200" dirty="0" smtClean="0">
                <a:latin typeface="+mn-ea"/>
              </a:rPr>
              <a:t/>
            </a:r>
            <a:br>
              <a:rPr lang="en-US" altLang="ja-JP" sz="3200" dirty="0" smtClean="0">
                <a:latin typeface="+mn-ea"/>
              </a:rPr>
            </a:br>
            <a:r>
              <a:rPr lang="ja-JP" altLang="en-US" sz="3200" dirty="0" smtClean="0">
                <a:latin typeface="+mn-ea"/>
              </a:rPr>
              <a:t>こと</a:t>
            </a:r>
            <a:r>
              <a:rPr lang="ja-JP" altLang="en-US" sz="3200" dirty="0">
                <a:latin typeface="+mn-ea"/>
              </a:rPr>
              <a:t>が大切なのではない</a:t>
            </a:r>
            <a:r>
              <a:rPr lang="ja-JP" altLang="en-US" sz="3200" dirty="0" smtClean="0">
                <a:latin typeface="+mn-ea"/>
              </a:rPr>
              <a:t>か。</a:t>
            </a:r>
            <a:endParaRPr lang="ja-JP" altLang="en-US" sz="32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5633136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7" name="タイトル 1"/>
          <p:cNvSpPr>
            <a:spLocks noGrp="1"/>
          </p:cNvSpPr>
          <p:nvPr>
            <p:ph type="title"/>
          </p:nvPr>
        </p:nvSpPr>
        <p:spPr>
          <a:xfrm>
            <a:off x="242046" y="358582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>
                <a:latin typeface="+mj-ea"/>
              </a:rPr>
              <a:t>情報の信頼性・信憑性</a:t>
            </a:r>
            <a:endParaRPr kumimoji="1" lang="ja-JP" altLang="en-US" sz="2400" spc="-360" dirty="0">
              <a:latin typeface="+mj-ea"/>
            </a:endParaRPr>
          </a:p>
        </p:txBody>
      </p:sp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600" b="1" dirty="0">
                <a:latin typeface="+mn-ea"/>
              </a:rPr>
              <a:t>授業</a:t>
            </a:r>
            <a:r>
              <a:rPr lang="ja-JP" altLang="en-US" sz="3600" b="1" dirty="0" smtClean="0">
                <a:latin typeface="+mn-ea"/>
              </a:rPr>
              <a:t>の</a:t>
            </a:r>
            <a:r>
              <a:rPr lang="ja-JP" altLang="en-US" sz="3600" b="1" dirty="0">
                <a:latin typeface="+mn-ea"/>
              </a:rPr>
              <a:t>予定</a:t>
            </a:r>
          </a:p>
          <a:p>
            <a:pPr marL="514350" indent="-514350">
              <a:buFont typeface="+mj-lt"/>
              <a:buAutoNum type="arabicPeriod"/>
            </a:pPr>
            <a:r>
              <a:rPr lang="ja-JP" altLang="en-US" sz="3600" dirty="0">
                <a:latin typeface="+mn-ea"/>
              </a:rPr>
              <a:t>情報の見きわめ方</a:t>
            </a:r>
          </a:p>
          <a:p>
            <a:pPr marL="514350" indent="-514350">
              <a:buFont typeface="+mj-lt"/>
              <a:buAutoNum type="arabicPeriod"/>
            </a:pPr>
            <a:r>
              <a:rPr lang="ja-JP" altLang="en-US" sz="3600" dirty="0">
                <a:latin typeface="+mn-ea"/>
              </a:rPr>
              <a:t>事実と個人的な意見</a:t>
            </a:r>
          </a:p>
          <a:p>
            <a:pPr marL="514350" indent="-514350">
              <a:buFont typeface="+mj-lt"/>
              <a:buAutoNum type="arabicPeriod"/>
            </a:pPr>
            <a:r>
              <a:rPr lang="ja-JP" altLang="en-US" sz="3600" dirty="0">
                <a:latin typeface="+mn-ea"/>
              </a:rPr>
              <a:t>情報</a:t>
            </a:r>
            <a:r>
              <a:rPr lang="ja-JP" altLang="en-US" sz="3600">
                <a:latin typeface="+mn-ea"/>
              </a:rPr>
              <a:t>の</a:t>
            </a:r>
            <a:r>
              <a:rPr lang="ja-JP" altLang="en-US" sz="3600" smtClean="0">
                <a:latin typeface="+mn-ea"/>
              </a:rPr>
              <a:t>拡散と責任</a:t>
            </a:r>
            <a:endParaRPr lang="ja-JP" altLang="en-US" sz="36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r>
              <a:rPr lang="ja-JP" altLang="en-US" sz="3600" dirty="0">
                <a:latin typeface="+mn-ea"/>
              </a:rPr>
              <a:t>教員の</a:t>
            </a:r>
            <a:r>
              <a:rPr lang="ja-JP" altLang="en-US" sz="3600" dirty="0" smtClean="0">
                <a:latin typeface="+mn-ea"/>
              </a:rPr>
              <a:t>意見</a:t>
            </a:r>
            <a:endParaRPr lang="ja-JP" altLang="en-US" sz="36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73739648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600" dirty="0">
                <a:latin typeface="+mn-ea"/>
              </a:rPr>
              <a:t>情報社会を生きる私たちは</a:t>
            </a:r>
            <a:br>
              <a:rPr lang="ja-JP" altLang="en-US" sz="3600" dirty="0">
                <a:latin typeface="+mn-ea"/>
              </a:rPr>
            </a:br>
            <a:r>
              <a:rPr lang="ja-JP" altLang="en-US" sz="3600" dirty="0">
                <a:latin typeface="+mn-ea"/>
              </a:rPr>
              <a:t/>
            </a:r>
            <a:br>
              <a:rPr lang="ja-JP" altLang="en-US" sz="3600" dirty="0">
                <a:latin typeface="+mn-ea"/>
              </a:rPr>
            </a:br>
            <a:r>
              <a:rPr lang="ja-JP" altLang="en-US" sz="3600" dirty="0">
                <a:latin typeface="+mn-ea"/>
              </a:rPr>
              <a:t>情報を受け取った時に</a:t>
            </a:r>
            <a:br>
              <a:rPr lang="ja-JP" altLang="en-US" sz="3600" dirty="0">
                <a:latin typeface="+mn-ea"/>
              </a:rPr>
            </a:br>
            <a:r>
              <a:rPr lang="ja-JP" altLang="en-US" sz="3600" dirty="0">
                <a:latin typeface="+mn-ea"/>
              </a:rPr>
              <a:t>情報を送る時に</a:t>
            </a:r>
            <a:br>
              <a:rPr lang="ja-JP" altLang="en-US" sz="3600" dirty="0">
                <a:latin typeface="+mn-ea"/>
              </a:rPr>
            </a:br>
            <a:r>
              <a:rPr lang="ja-JP" altLang="en-US" sz="3600" dirty="0">
                <a:latin typeface="+mn-ea"/>
              </a:rPr>
              <a:t>どう行動していくべきなの</a:t>
            </a:r>
            <a:r>
              <a:rPr lang="ja-JP" altLang="en-US" sz="3600" dirty="0" smtClean="0">
                <a:latin typeface="+mn-ea"/>
              </a:rPr>
              <a:t>か。</a:t>
            </a:r>
            <a:r>
              <a:rPr lang="ja-JP" altLang="en-US" sz="3600" dirty="0">
                <a:latin typeface="+mn-ea"/>
              </a:rPr>
              <a:t/>
            </a:r>
            <a:br>
              <a:rPr lang="ja-JP" altLang="en-US" sz="3600" dirty="0">
                <a:latin typeface="+mn-ea"/>
              </a:rPr>
            </a:br>
            <a:r>
              <a:rPr lang="ja-JP" altLang="en-US" sz="3600" dirty="0">
                <a:latin typeface="+mn-ea"/>
              </a:rPr>
              <a:t/>
            </a:r>
            <a:br>
              <a:rPr lang="ja-JP" altLang="en-US" sz="3600" dirty="0">
                <a:latin typeface="+mn-ea"/>
              </a:rPr>
            </a:br>
            <a:r>
              <a:rPr lang="ja-JP" altLang="en-US" sz="3600" dirty="0">
                <a:latin typeface="+mn-ea"/>
              </a:rPr>
              <a:t>考えて</a:t>
            </a:r>
            <a:r>
              <a:rPr lang="ja-JP" altLang="en-US" sz="3600" dirty="0" smtClean="0">
                <a:latin typeface="+mn-ea"/>
              </a:rPr>
              <a:t>みよう。</a:t>
            </a:r>
            <a:endParaRPr lang="ja-JP" altLang="en-US" sz="3600" dirty="0">
              <a:latin typeface="+mn-ea"/>
            </a:endParaRPr>
          </a:p>
        </p:txBody>
      </p:sp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242046" y="349617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 smtClean="0">
                <a:latin typeface="+mj-ea"/>
              </a:rPr>
              <a:t>４．教員の意見</a:t>
            </a:r>
            <a:endParaRPr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14438555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7" name="タイトル 1"/>
          <p:cNvSpPr>
            <a:spLocks noGrp="1"/>
          </p:cNvSpPr>
          <p:nvPr>
            <p:ph type="title"/>
          </p:nvPr>
        </p:nvSpPr>
        <p:spPr>
          <a:xfrm>
            <a:off x="242046" y="367547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>
                <a:latin typeface="+mj-ea"/>
              </a:rPr>
              <a:t>情報の信頼性・信憑性</a:t>
            </a:r>
            <a:endParaRPr kumimoji="1" lang="ja-JP" altLang="en-US" sz="2400" spc="-360" dirty="0">
              <a:latin typeface="+mj-ea"/>
            </a:endParaRPr>
          </a:p>
        </p:txBody>
      </p:sp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ja-JP" altLang="en-US" sz="4000" dirty="0" smtClean="0">
                <a:latin typeface="+mn-ea"/>
              </a:rPr>
              <a:t>情報</a:t>
            </a:r>
            <a:r>
              <a:rPr lang="ja-JP" altLang="en-US" sz="4000" dirty="0">
                <a:latin typeface="+mn-ea"/>
              </a:rPr>
              <a:t>の</a:t>
            </a:r>
            <a:r>
              <a:rPr lang="ja-JP" altLang="en-US" sz="4000" dirty="0" smtClean="0">
                <a:latin typeface="+mn-ea"/>
              </a:rPr>
              <a:t>見きわめ方</a:t>
            </a:r>
            <a:endParaRPr lang="ja-JP" altLang="en-US" sz="40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6242391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-11771"/>
            <a:ext cx="8229600" cy="1273259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6529" y="340677"/>
            <a:ext cx="8633012" cy="717152"/>
          </a:xfrm>
        </p:spPr>
        <p:txBody>
          <a:bodyPr anchor="ctr">
            <a:noAutofit/>
          </a:bodyPr>
          <a:lstStyle/>
          <a:p>
            <a:pPr algn="l">
              <a:lnSpc>
                <a:spcPct val="100000"/>
              </a:lnSpc>
            </a:pPr>
            <a:r>
              <a:rPr kumimoji="1" lang="ja-JP" altLang="en-US" sz="2400" dirty="0" smtClean="0">
                <a:latin typeface="+mj-ea"/>
              </a:rPr>
              <a:t>１．情報の見きわめ方</a:t>
            </a:r>
            <a:endParaRPr kumimoji="1" lang="ja-JP" altLang="en-US" sz="2400" dirty="0">
              <a:latin typeface="+mj-ea"/>
            </a:endParaRPr>
          </a:p>
        </p:txBody>
      </p:sp>
      <p:sp>
        <p:nvSpPr>
          <p:cNvPr id="4" name="コンテンツ プレースホルダー 2"/>
          <p:cNvSpPr txBox="1">
            <a:spLocks/>
          </p:cNvSpPr>
          <p:nvPr/>
        </p:nvSpPr>
        <p:spPr>
          <a:xfrm>
            <a:off x="636495" y="1256209"/>
            <a:ext cx="8050306" cy="50549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【</a:t>
            </a:r>
            <a:r>
              <a:rPr lang="ja-JP" altLang="en-US" sz="2800" dirty="0">
                <a:latin typeface="+mn-ea"/>
              </a:rPr>
              <a:t>拡散希望</a:t>
            </a:r>
            <a:r>
              <a:rPr lang="en-US" altLang="ja-JP" sz="2800" dirty="0">
                <a:latin typeface="+mn-ea"/>
              </a:rPr>
              <a:t>】</a:t>
            </a:r>
            <a:br>
              <a:rPr lang="en-US" altLang="ja-JP" sz="2800" dirty="0">
                <a:latin typeface="+mn-ea"/>
              </a:rPr>
            </a:br>
            <a:r>
              <a:rPr lang="en-US" altLang="ja-JP" sz="2800" dirty="0">
                <a:latin typeface="+mn-ea"/>
              </a:rPr>
              <a:t/>
            </a:r>
            <a:br>
              <a:rPr lang="en-US" altLang="ja-JP" sz="2800" dirty="0">
                <a:latin typeface="+mn-ea"/>
              </a:rPr>
            </a:br>
            <a:r>
              <a:rPr lang="en-US" altLang="ja-JP" sz="2800" dirty="0">
                <a:latin typeface="+mn-ea"/>
              </a:rPr>
              <a:t>○○</a:t>
            </a:r>
            <a:r>
              <a:rPr lang="ja-JP" altLang="en-US" sz="2800" dirty="0">
                <a:latin typeface="+mn-ea"/>
              </a:rPr>
              <a:t>市内のイナガキ　マンションに閉じ込められている子犬がいるらしい。</a:t>
            </a:r>
            <a:br>
              <a:rPr lang="ja-JP" altLang="en-US" sz="2800" dirty="0">
                <a:latin typeface="+mn-ea"/>
              </a:rPr>
            </a:br>
            <a:r>
              <a:rPr lang="ja-JP" altLang="en-US" sz="2800" dirty="0">
                <a:latin typeface="+mn-ea"/>
              </a:rPr>
              <a:t>すぐに救助をお願いしてほしい。</a:t>
            </a:r>
            <a:br>
              <a:rPr lang="ja-JP" altLang="en-US" sz="2800" dirty="0">
                <a:latin typeface="+mn-ea"/>
              </a:rPr>
            </a:br>
            <a:endParaRPr lang="ja-JP" altLang="en-US" sz="2800" dirty="0">
              <a:latin typeface="+mn-ea"/>
            </a:endParaRPr>
          </a:p>
          <a:p>
            <a:pPr algn="l"/>
            <a:r>
              <a:rPr lang="ja-JP" altLang="en-US" sz="2800" dirty="0">
                <a:latin typeface="+mn-ea"/>
              </a:rPr>
              <a:t>住所</a:t>
            </a:r>
            <a:br>
              <a:rPr lang="ja-JP" altLang="en-US" sz="2800" dirty="0">
                <a:latin typeface="+mn-ea"/>
              </a:rPr>
            </a:br>
            <a:r>
              <a:rPr lang="ja-JP" altLang="en-US" sz="2800" dirty="0">
                <a:latin typeface="+mn-ea"/>
              </a:rPr>
              <a:t>〒</a:t>
            </a:r>
            <a:r>
              <a:rPr lang="en-US" altLang="ja-JP" sz="2800" dirty="0">
                <a:latin typeface="+mn-ea"/>
              </a:rPr>
              <a:t>000-0000</a:t>
            </a:r>
            <a:br>
              <a:rPr lang="en-US" altLang="ja-JP" sz="2800" dirty="0">
                <a:latin typeface="+mn-ea"/>
              </a:rPr>
            </a:br>
            <a:r>
              <a:rPr lang="ja-JP" altLang="en-US" sz="2800" dirty="0">
                <a:latin typeface="+mn-ea"/>
              </a:rPr>
              <a:t>〇〇市□□町１－２－３</a:t>
            </a:r>
          </a:p>
          <a:p>
            <a:pPr algn="l"/>
            <a:r>
              <a:rPr lang="ja-JP" altLang="en-US" sz="2800" dirty="0">
                <a:latin typeface="+mn-ea"/>
              </a:rPr>
              <a:t>イナガキ　マンション　</a:t>
            </a:r>
            <a:r>
              <a:rPr lang="en-US" altLang="ja-JP" sz="2800" dirty="0">
                <a:latin typeface="+mn-ea"/>
              </a:rPr>
              <a:t>204</a:t>
            </a:r>
            <a:r>
              <a:rPr lang="ja-JP" altLang="en-US" sz="2800" dirty="0">
                <a:latin typeface="+mn-ea"/>
              </a:rPr>
              <a:t>号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1882" y="3496234"/>
            <a:ext cx="2814919" cy="2814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14628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600" b="1" dirty="0" smtClean="0">
                <a:latin typeface="+mn-ea"/>
              </a:rPr>
              <a:t>問１</a:t>
            </a:r>
            <a:endParaRPr lang="ja-JP" altLang="en-US" sz="3600" b="1" dirty="0">
              <a:latin typeface="+mn-ea"/>
            </a:endParaRPr>
          </a:p>
          <a:p>
            <a:pPr marL="0" indent="0">
              <a:buNone/>
            </a:pPr>
            <a:r>
              <a:rPr lang="ja-JP" altLang="en-US" sz="3600" dirty="0">
                <a:latin typeface="+mn-ea"/>
              </a:rPr>
              <a:t>あなたは誰の投稿で</a:t>
            </a:r>
            <a:r>
              <a:rPr lang="ja-JP" altLang="en-US" sz="3600" dirty="0" smtClean="0">
                <a:latin typeface="+mn-ea"/>
              </a:rPr>
              <a:t>あれば</a:t>
            </a:r>
            <a:r>
              <a:rPr lang="en-US" altLang="ja-JP" sz="3600" dirty="0" smtClean="0">
                <a:latin typeface="+mn-ea"/>
              </a:rPr>
              <a:t/>
            </a:r>
            <a:br>
              <a:rPr lang="en-US" altLang="ja-JP" sz="3600" dirty="0" smtClean="0">
                <a:latin typeface="+mn-ea"/>
              </a:rPr>
            </a:br>
            <a:r>
              <a:rPr lang="ja-JP" altLang="en-US" sz="3600" dirty="0" smtClean="0">
                <a:latin typeface="+mn-ea"/>
              </a:rPr>
              <a:t>拡散</a:t>
            </a:r>
            <a:r>
              <a:rPr lang="ja-JP" altLang="en-US" sz="3600" dirty="0">
                <a:latin typeface="+mn-ea"/>
              </a:rPr>
              <a:t>しますか</a:t>
            </a:r>
            <a:r>
              <a:rPr lang="ja-JP" altLang="en-US" sz="3600" dirty="0" smtClean="0">
                <a:latin typeface="+mn-ea"/>
              </a:rPr>
              <a:t>？</a:t>
            </a:r>
            <a:endParaRPr lang="en-US" altLang="ja-JP" sz="3600" dirty="0" smtClean="0">
              <a:latin typeface="+mn-ea"/>
            </a:endParaRPr>
          </a:p>
          <a:p>
            <a:pPr marL="0" indent="0">
              <a:buNone/>
            </a:pPr>
            <a:endParaRPr lang="en-US" altLang="ja-JP" sz="3600" dirty="0">
              <a:latin typeface="+mn-ea"/>
            </a:endParaRPr>
          </a:p>
          <a:p>
            <a:pPr marL="0" indent="0">
              <a:buNone/>
            </a:pPr>
            <a:r>
              <a:rPr lang="ja-JP" altLang="en-US" sz="3600" dirty="0" smtClean="0">
                <a:latin typeface="+mn-ea"/>
              </a:rPr>
              <a:t>●学者？</a:t>
            </a:r>
            <a:r>
              <a:rPr lang="en-US" altLang="ja-JP" sz="3600" dirty="0" smtClean="0">
                <a:latin typeface="+mn-ea"/>
              </a:rPr>
              <a:t>		</a:t>
            </a:r>
            <a:r>
              <a:rPr lang="ja-JP" altLang="en-US" sz="3600" dirty="0" smtClean="0">
                <a:latin typeface="+mn-ea"/>
              </a:rPr>
              <a:t>●親しい友人？</a:t>
            </a:r>
            <a:endParaRPr lang="en-US" altLang="ja-JP" sz="3600" dirty="0" smtClean="0">
              <a:latin typeface="+mn-ea"/>
            </a:endParaRPr>
          </a:p>
          <a:p>
            <a:pPr marL="0" indent="0">
              <a:buNone/>
            </a:pPr>
            <a:r>
              <a:rPr lang="ja-JP" altLang="en-US" sz="3600" dirty="0" smtClean="0">
                <a:latin typeface="+mn-ea"/>
              </a:rPr>
              <a:t>●芸能人？</a:t>
            </a:r>
            <a:r>
              <a:rPr lang="en-US" altLang="ja-JP" sz="3600" dirty="0" smtClean="0">
                <a:latin typeface="+mn-ea"/>
              </a:rPr>
              <a:t>		</a:t>
            </a:r>
            <a:r>
              <a:rPr lang="ja-JP" altLang="en-US" sz="3600" dirty="0" smtClean="0">
                <a:latin typeface="+mn-ea"/>
              </a:rPr>
              <a:t>●知っている人？</a:t>
            </a:r>
            <a:endParaRPr lang="en-US" altLang="ja-JP" sz="3600" dirty="0" smtClean="0">
              <a:latin typeface="+mn-ea"/>
            </a:endParaRPr>
          </a:p>
          <a:p>
            <a:pPr marL="0" indent="0">
              <a:buNone/>
            </a:pPr>
            <a:r>
              <a:rPr lang="ja-JP" altLang="en-US" sz="3600" dirty="0" smtClean="0">
                <a:latin typeface="+mn-ea"/>
              </a:rPr>
              <a:t>●新聞社？</a:t>
            </a:r>
            <a:r>
              <a:rPr lang="en-US" altLang="ja-JP" sz="3600" dirty="0" smtClean="0">
                <a:latin typeface="+mn-ea"/>
              </a:rPr>
              <a:t>		</a:t>
            </a:r>
            <a:r>
              <a:rPr lang="ja-JP" altLang="en-US" sz="3600" dirty="0" smtClean="0">
                <a:latin typeface="+mn-ea"/>
              </a:rPr>
              <a:t>●ネット上の知人？</a:t>
            </a:r>
            <a:endParaRPr lang="ja-JP" altLang="en-US" sz="3600" dirty="0">
              <a:latin typeface="+mn-ea"/>
            </a:endParaRPr>
          </a:p>
        </p:txBody>
      </p:sp>
      <p:sp>
        <p:nvSpPr>
          <p:cNvPr id="6" name="タイトル 1"/>
          <p:cNvSpPr txBox="1">
            <a:spLocks/>
          </p:cNvSpPr>
          <p:nvPr/>
        </p:nvSpPr>
        <p:spPr>
          <a:xfrm>
            <a:off x="246529" y="340677"/>
            <a:ext cx="8633012" cy="7171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ja-JP" altLang="en-US" sz="2400" smtClean="0">
                <a:latin typeface="+mj-ea"/>
              </a:rPr>
              <a:t>１．情報の見きわめ方</a:t>
            </a:r>
            <a:endParaRPr lang="ja-JP" altLang="en-US" sz="240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22439988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9"/>
            <a:ext cx="8014448" cy="16674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200" dirty="0" smtClean="0">
                <a:latin typeface="+mn-ea"/>
              </a:rPr>
              <a:t>拡散</a:t>
            </a:r>
            <a:r>
              <a:rPr lang="ja-JP" altLang="en-US" sz="3200" dirty="0">
                <a:latin typeface="+mn-ea"/>
              </a:rPr>
              <a:t>した</a:t>
            </a:r>
            <a:r>
              <a:rPr lang="ja-JP" altLang="en-US" sz="3200" dirty="0" smtClean="0">
                <a:latin typeface="+mn-ea"/>
              </a:rPr>
              <a:t>場合、しなかった</a:t>
            </a:r>
            <a:r>
              <a:rPr lang="ja-JP" altLang="en-US" sz="3200" dirty="0">
                <a:latin typeface="+mn-ea"/>
              </a:rPr>
              <a:t>場合</a:t>
            </a:r>
            <a:br>
              <a:rPr lang="ja-JP" altLang="en-US" sz="3200" dirty="0">
                <a:latin typeface="+mn-ea"/>
              </a:rPr>
            </a:br>
            <a:r>
              <a:rPr lang="ja-JP" altLang="en-US" sz="3200" dirty="0" smtClean="0">
                <a:latin typeface="+mn-ea"/>
              </a:rPr>
              <a:t>情報が正しかった場合、間違って</a:t>
            </a:r>
            <a:r>
              <a:rPr lang="ja-JP" altLang="en-US" sz="3200" dirty="0">
                <a:latin typeface="+mn-ea"/>
              </a:rPr>
              <a:t>いた</a:t>
            </a:r>
            <a:r>
              <a:rPr lang="ja-JP" altLang="en-US" sz="3200" dirty="0" smtClean="0">
                <a:latin typeface="+mn-ea"/>
              </a:rPr>
              <a:t>場合</a:t>
            </a:r>
            <a:r>
              <a:rPr lang="ja-JP" altLang="en-US" sz="3200" dirty="0">
                <a:latin typeface="+mn-ea"/>
              </a:rPr>
              <a:t/>
            </a:r>
            <a:br>
              <a:rPr lang="ja-JP" altLang="en-US" sz="3200" dirty="0">
                <a:latin typeface="+mn-ea"/>
              </a:rPr>
            </a:br>
            <a:r>
              <a:rPr lang="ja-JP" altLang="en-US" sz="3200" dirty="0">
                <a:latin typeface="+mn-ea"/>
              </a:rPr>
              <a:t>どのようなことが起こる</a:t>
            </a:r>
            <a:r>
              <a:rPr lang="ja-JP" altLang="en-US" sz="3200" dirty="0" smtClean="0">
                <a:latin typeface="+mn-ea"/>
              </a:rPr>
              <a:t>の</a:t>
            </a:r>
            <a:r>
              <a:rPr lang="ja-JP" altLang="en-US" sz="3200" dirty="0">
                <a:latin typeface="+mn-ea"/>
              </a:rPr>
              <a:t>か</a:t>
            </a:r>
            <a:endParaRPr lang="en-US" altLang="ja-JP" sz="3200" dirty="0" smtClean="0">
              <a:latin typeface="+mn-ea"/>
            </a:endParaRPr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7418070"/>
              </p:ext>
            </p:extLst>
          </p:nvPr>
        </p:nvGraphicFramePr>
        <p:xfrm>
          <a:off x="654424" y="2994211"/>
          <a:ext cx="7799294" cy="331694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96433"/>
                <a:gridCol w="2692236"/>
                <a:gridCol w="2710625"/>
              </a:tblGrid>
              <a:tr h="535283">
                <a:tc>
                  <a:txBody>
                    <a:bodyPr/>
                    <a:lstStyle/>
                    <a:p>
                      <a:pPr algn="ctr"/>
                      <a:endParaRPr kumimoji="1" lang="ja-JP" altLang="en-US" sz="24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 smtClean="0">
                          <a:latin typeface="+mn-ea"/>
                          <a:ea typeface="+mn-ea"/>
                        </a:rPr>
                        <a:t>拡散したら</a:t>
                      </a:r>
                      <a:endParaRPr kumimoji="1" lang="ja-JP" altLang="en-US" sz="24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 smtClean="0">
                          <a:latin typeface="+mn-ea"/>
                          <a:ea typeface="+mn-ea"/>
                        </a:rPr>
                        <a:t>拡散しなかったら</a:t>
                      </a:r>
                      <a:endParaRPr kumimoji="1" lang="ja-JP" altLang="en-US" sz="24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996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 smtClean="0">
                          <a:latin typeface="+mn-ea"/>
                          <a:ea typeface="+mn-ea"/>
                        </a:rPr>
                        <a:t>情報が</a:t>
                      </a:r>
                      <a:r>
                        <a:rPr kumimoji="1" lang="en-US" altLang="ja-JP" sz="2400" dirty="0" smtClean="0">
                          <a:latin typeface="+mn-ea"/>
                          <a:ea typeface="+mn-ea"/>
                        </a:rPr>
                        <a:t/>
                      </a:r>
                      <a:br>
                        <a:rPr kumimoji="1" lang="en-US" altLang="ja-JP" sz="2400" dirty="0" smtClean="0">
                          <a:latin typeface="+mn-ea"/>
                          <a:ea typeface="+mn-ea"/>
                        </a:rPr>
                      </a:br>
                      <a:r>
                        <a:rPr kumimoji="1" lang="ja-JP" altLang="en-US" sz="2400" dirty="0" smtClean="0">
                          <a:latin typeface="+mn-ea"/>
                          <a:ea typeface="+mn-ea"/>
                        </a:rPr>
                        <a:t>正しかったら</a:t>
                      </a:r>
                      <a:endParaRPr kumimoji="1" lang="ja-JP" altLang="en-US" sz="24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 smtClean="0">
                          <a:latin typeface="+mn-ea"/>
                          <a:ea typeface="+mn-ea"/>
                        </a:rPr>
                        <a:t>子犬は助かるかも知れない</a:t>
                      </a:r>
                      <a:endParaRPr kumimoji="1" lang="ja-JP" altLang="en-US" sz="24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 smtClean="0">
                          <a:latin typeface="+mn-ea"/>
                          <a:ea typeface="+mn-ea"/>
                        </a:rPr>
                        <a:t>子犬は助からないかも知れない</a:t>
                      </a:r>
                      <a:endParaRPr kumimoji="1" lang="ja-JP" altLang="en-US" sz="24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169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 smtClean="0">
                          <a:latin typeface="+mn-ea"/>
                          <a:ea typeface="+mn-ea"/>
                        </a:rPr>
                        <a:t>情報が</a:t>
                      </a:r>
                      <a:r>
                        <a:rPr kumimoji="1" lang="en-US" altLang="ja-JP" sz="2400" dirty="0" smtClean="0">
                          <a:latin typeface="+mn-ea"/>
                          <a:ea typeface="+mn-ea"/>
                        </a:rPr>
                        <a:t/>
                      </a:r>
                      <a:br>
                        <a:rPr kumimoji="1" lang="en-US" altLang="ja-JP" sz="2400" dirty="0" smtClean="0">
                          <a:latin typeface="+mn-ea"/>
                          <a:ea typeface="+mn-ea"/>
                        </a:rPr>
                      </a:br>
                      <a:r>
                        <a:rPr kumimoji="1" lang="ja-JP" altLang="en-US" sz="2400" dirty="0" smtClean="0">
                          <a:latin typeface="+mn-ea"/>
                          <a:ea typeface="+mn-ea"/>
                        </a:rPr>
                        <a:t>間違っていたら</a:t>
                      </a:r>
                      <a:endParaRPr kumimoji="1" lang="ja-JP" altLang="en-US" sz="24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 smtClean="0">
                          <a:latin typeface="+mn-ea"/>
                          <a:ea typeface="+mn-ea"/>
                        </a:rPr>
                        <a:t>誰かに迷惑をかけるかも知れない</a:t>
                      </a:r>
                      <a:endParaRPr kumimoji="1" lang="ja-JP" altLang="en-US" sz="24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 smtClean="0">
                          <a:latin typeface="+mn-ea"/>
                          <a:ea typeface="+mn-ea"/>
                        </a:rPr>
                        <a:t>誰にも迷惑をかけないかもしれない</a:t>
                      </a:r>
                      <a:endParaRPr kumimoji="1" lang="ja-JP" altLang="en-US" sz="24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タイトル 1"/>
          <p:cNvSpPr txBox="1">
            <a:spLocks/>
          </p:cNvSpPr>
          <p:nvPr/>
        </p:nvSpPr>
        <p:spPr>
          <a:xfrm>
            <a:off x="246529" y="340677"/>
            <a:ext cx="8633012" cy="7171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ja-JP" altLang="en-US" sz="2400" smtClean="0">
                <a:latin typeface="+mj-ea"/>
              </a:rPr>
              <a:t>１．情報の見きわめ方</a:t>
            </a:r>
            <a:endParaRPr lang="ja-JP" altLang="en-US" sz="240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08429756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-11771"/>
            <a:ext cx="8229600" cy="1273259"/>
          </a:xfrm>
          <a:prstGeom prst="rect">
            <a:avLst/>
          </a:prstGeom>
        </p:spPr>
      </p:pic>
      <p:sp>
        <p:nvSpPr>
          <p:cNvPr id="4" name="コンテンツ プレースホルダー 2"/>
          <p:cNvSpPr txBox="1">
            <a:spLocks/>
          </p:cNvSpPr>
          <p:nvPr/>
        </p:nvSpPr>
        <p:spPr>
          <a:xfrm>
            <a:off x="636495" y="1256209"/>
            <a:ext cx="8050306" cy="50549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2800" dirty="0">
                <a:latin typeface="+mn-ea"/>
              </a:rPr>
              <a:t>【</a:t>
            </a:r>
            <a:r>
              <a:rPr lang="ja-JP" altLang="en-US" sz="2800" dirty="0">
                <a:latin typeface="+mn-ea"/>
              </a:rPr>
              <a:t>拡散希望</a:t>
            </a:r>
            <a:r>
              <a:rPr lang="en-US" altLang="ja-JP" sz="2800" dirty="0">
                <a:latin typeface="+mn-ea"/>
              </a:rPr>
              <a:t>】</a:t>
            </a:r>
            <a:br>
              <a:rPr lang="en-US" altLang="ja-JP" sz="2800" dirty="0">
                <a:latin typeface="+mn-ea"/>
              </a:rPr>
            </a:br>
            <a:r>
              <a:rPr lang="en-US" altLang="ja-JP" sz="2800" dirty="0">
                <a:latin typeface="+mn-ea"/>
              </a:rPr>
              <a:t/>
            </a:r>
            <a:br>
              <a:rPr lang="en-US" altLang="ja-JP" sz="2800" dirty="0">
                <a:latin typeface="+mn-ea"/>
              </a:rPr>
            </a:br>
            <a:r>
              <a:rPr lang="en-US" altLang="ja-JP" sz="2800" dirty="0">
                <a:latin typeface="+mn-ea"/>
              </a:rPr>
              <a:t>○○</a:t>
            </a:r>
            <a:r>
              <a:rPr lang="ja-JP" altLang="en-US" sz="2800" dirty="0">
                <a:latin typeface="+mn-ea"/>
              </a:rPr>
              <a:t>市内のイナガキ　マンションに閉じ込められている子犬がいるらしい。</a:t>
            </a:r>
            <a:br>
              <a:rPr lang="ja-JP" altLang="en-US" sz="2800" dirty="0">
                <a:latin typeface="+mn-ea"/>
              </a:rPr>
            </a:br>
            <a:r>
              <a:rPr lang="ja-JP" altLang="en-US" sz="2800" dirty="0">
                <a:latin typeface="+mn-ea"/>
              </a:rPr>
              <a:t>すぐに救助をお願いしてほしい。</a:t>
            </a:r>
            <a:br>
              <a:rPr lang="ja-JP" altLang="en-US" sz="2800" dirty="0">
                <a:latin typeface="+mn-ea"/>
              </a:rPr>
            </a:br>
            <a:endParaRPr lang="ja-JP" altLang="en-US" sz="2800" dirty="0">
              <a:latin typeface="+mn-ea"/>
            </a:endParaRPr>
          </a:p>
          <a:p>
            <a:pPr algn="l"/>
            <a:r>
              <a:rPr lang="ja-JP" altLang="en-US" sz="2800" dirty="0">
                <a:latin typeface="+mn-ea"/>
              </a:rPr>
              <a:t>住所</a:t>
            </a:r>
            <a:br>
              <a:rPr lang="ja-JP" altLang="en-US" sz="2800" dirty="0">
                <a:latin typeface="+mn-ea"/>
              </a:rPr>
            </a:br>
            <a:r>
              <a:rPr lang="ja-JP" altLang="en-US" sz="2800" dirty="0">
                <a:latin typeface="+mn-ea"/>
              </a:rPr>
              <a:t>〒</a:t>
            </a:r>
            <a:r>
              <a:rPr lang="en-US" altLang="ja-JP" sz="2800" dirty="0">
                <a:latin typeface="+mn-ea"/>
              </a:rPr>
              <a:t>000-0000</a:t>
            </a:r>
            <a:br>
              <a:rPr lang="en-US" altLang="ja-JP" sz="2800" dirty="0">
                <a:latin typeface="+mn-ea"/>
              </a:rPr>
            </a:br>
            <a:r>
              <a:rPr lang="ja-JP" altLang="en-US" sz="2800" dirty="0">
                <a:latin typeface="+mn-ea"/>
              </a:rPr>
              <a:t>〇〇市□□町１－２－３</a:t>
            </a:r>
          </a:p>
          <a:p>
            <a:pPr algn="l"/>
            <a:r>
              <a:rPr lang="ja-JP" altLang="en-US" sz="2800" dirty="0">
                <a:latin typeface="+mn-ea"/>
              </a:rPr>
              <a:t>イナガキ　マンション　</a:t>
            </a:r>
            <a:r>
              <a:rPr lang="en-US" altLang="ja-JP" sz="2800" dirty="0">
                <a:latin typeface="+mn-ea"/>
              </a:rPr>
              <a:t>204</a:t>
            </a:r>
            <a:r>
              <a:rPr lang="ja-JP" altLang="en-US" sz="2800" dirty="0">
                <a:latin typeface="+mn-ea"/>
              </a:rPr>
              <a:t>号</a:t>
            </a:r>
          </a:p>
        </p:txBody>
      </p:sp>
      <p:sp>
        <p:nvSpPr>
          <p:cNvPr id="3" name="角丸四角形吹き出し 2"/>
          <p:cNvSpPr/>
          <p:nvPr/>
        </p:nvSpPr>
        <p:spPr>
          <a:xfrm>
            <a:off x="6060141" y="3192010"/>
            <a:ext cx="2492187" cy="735106"/>
          </a:xfrm>
          <a:prstGeom prst="wedgeRoundRectCallout">
            <a:avLst>
              <a:gd name="adj1" fmla="val -60042"/>
              <a:gd name="adj2" fmla="val -43598"/>
              <a:gd name="adj3" fmla="val 1666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latin typeface="+mn-ea"/>
              </a:rPr>
              <a:t>善意なのか？</a:t>
            </a:r>
            <a:endParaRPr kumimoji="1" lang="ja-JP" altLang="en-US" sz="2400" dirty="0">
              <a:latin typeface="+mn-ea"/>
            </a:endParaRPr>
          </a:p>
        </p:txBody>
      </p:sp>
      <p:sp>
        <p:nvSpPr>
          <p:cNvPr id="7" name="角丸四角形吹き出し 6"/>
          <p:cNvSpPr/>
          <p:nvPr/>
        </p:nvSpPr>
        <p:spPr>
          <a:xfrm>
            <a:off x="6060141" y="3998259"/>
            <a:ext cx="2492187" cy="1084729"/>
          </a:xfrm>
          <a:prstGeom prst="wedgeRoundRectCallout">
            <a:avLst>
              <a:gd name="adj1" fmla="val -60042"/>
              <a:gd name="adj2" fmla="val -43598"/>
              <a:gd name="adj3" fmla="val 1666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>
                <a:latin typeface="+mn-ea"/>
              </a:rPr>
              <a:t>発信源</a:t>
            </a:r>
            <a:r>
              <a:rPr lang="ja-JP" altLang="en-US" sz="2400" dirty="0" smtClean="0">
                <a:latin typeface="+mn-ea"/>
              </a:rPr>
              <a:t>は</a:t>
            </a:r>
            <a:endParaRPr lang="en-US" altLang="ja-JP" sz="2400" dirty="0" smtClean="0">
              <a:latin typeface="+mn-ea"/>
            </a:endParaRPr>
          </a:p>
          <a:p>
            <a:pPr algn="ctr"/>
            <a:r>
              <a:rPr lang="ja-JP" altLang="en-US" sz="2400" dirty="0" smtClean="0">
                <a:latin typeface="+mn-ea"/>
              </a:rPr>
              <a:t>どこ</a:t>
            </a:r>
            <a:r>
              <a:rPr lang="ja-JP" altLang="en-US" sz="2400" dirty="0">
                <a:latin typeface="+mn-ea"/>
              </a:rPr>
              <a:t>だ？</a:t>
            </a:r>
            <a:endParaRPr kumimoji="1" lang="ja-JP" altLang="en-US" sz="2400" dirty="0">
              <a:latin typeface="+mn-ea"/>
            </a:endParaRPr>
          </a:p>
        </p:txBody>
      </p:sp>
      <p:sp>
        <p:nvSpPr>
          <p:cNvPr id="8" name="角丸四角形吹き出し 7"/>
          <p:cNvSpPr/>
          <p:nvPr/>
        </p:nvSpPr>
        <p:spPr>
          <a:xfrm>
            <a:off x="6060141" y="5173211"/>
            <a:ext cx="2492187" cy="735106"/>
          </a:xfrm>
          <a:prstGeom prst="wedgeRoundRectCallout">
            <a:avLst>
              <a:gd name="adj1" fmla="val -60042"/>
              <a:gd name="adj2" fmla="val -43598"/>
              <a:gd name="adj3" fmla="val 1666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>
                <a:latin typeface="+mn-ea"/>
              </a:rPr>
              <a:t>いつの</a:t>
            </a:r>
            <a:r>
              <a:rPr lang="ja-JP" altLang="en-US" sz="2400" dirty="0" smtClean="0">
                <a:latin typeface="+mn-ea"/>
              </a:rPr>
              <a:t>情報か？</a:t>
            </a:r>
            <a:endParaRPr kumimoji="1" lang="ja-JP" altLang="en-US" sz="2400" dirty="0">
              <a:latin typeface="+mn-ea"/>
            </a:endParaRPr>
          </a:p>
        </p:txBody>
      </p:sp>
      <p:sp>
        <p:nvSpPr>
          <p:cNvPr id="9" name="タイトル 1"/>
          <p:cNvSpPr>
            <a:spLocks noGrp="1"/>
          </p:cNvSpPr>
          <p:nvPr>
            <p:ph type="ctrTitle"/>
          </p:nvPr>
        </p:nvSpPr>
        <p:spPr>
          <a:xfrm>
            <a:off x="246529" y="340677"/>
            <a:ext cx="8633012" cy="717152"/>
          </a:xfrm>
        </p:spPr>
        <p:txBody>
          <a:bodyPr anchor="ctr">
            <a:noAutofit/>
          </a:bodyPr>
          <a:lstStyle/>
          <a:p>
            <a:pPr algn="l">
              <a:lnSpc>
                <a:spcPct val="100000"/>
              </a:lnSpc>
            </a:pPr>
            <a:r>
              <a:rPr kumimoji="1" lang="ja-JP" altLang="en-US" sz="2400" dirty="0" smtClean="0">
                <a:latin typeface="+mj-ea"/>
              </a:rPr>
              <a:t>１．情報の見きわめ方</a:t>
            </a:r>
            <a:endParaRPr kumimoji="1" lang="ja-JP" altLang="en-US" sz="240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83966756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200" b="1" dirty="0">
                <a:latin typeface="+mn-ea"/>
              </a:rPr>
              <a:t>情報が間違っていないか</a:t>
            </a:r>
            <a:r>
              <a:rPr lang="ja-JP" altLang="en-US" sz="3200" b="1" dirty="0" smtClean="0">
                <a:latin typeface="+mn-ea"/>
              </a:rPr>
              <a:t>を確かめる</a:t>
            </a:r>
            <a:r>
              <a:rPr lang="ja-JP" altLang="en-US" sz="3200" b="1" dirty="0">
                <a:latin typeface="+mn-ea"/>
              </a:rPr>
              <a:t>ため</a:t>
            </a:r>
            <a:r>
              <a:rPr lang="ja-JP" altLang="en-US" sz="3200" b="1" dirty="0" smtClean="0">
                <a:latin typeface="+mn-ea"/>
              </a:rPr>
              <a:t>に</a:t>
            </a:r>
            <a:endParaRPr lang="en-US" altLang="ja-JP" sz="3200" b="1" dirty="0" smtClean="0">
              <a:latin typeface="+mn-ea"/>
            </a:endParaRPr>
          </a:p>
          <a:p>
            <a:r>
              <a:rPr lang="ja-JP" altLang="en-US" sz="3200" dirty="0" smtClean="0">
                <a:latin typeface="+mn-ea"/>
              </a:rPr>
              <a:t>発信源</a:t>
            </a:r>
            <a:r>
              <a:rPr lang="ja-JP" altLang="en-US" sz="3200" dirty="0">
                <a:latin typeface="+mn-ea"/>
              </a:rPr>
              <a:t>が明確</a:t>
            </a:r>
            <a:r>
              <a:rPr lang="ja-JP" altLang="en-US" sz="3200" dirty="0" smtClean="0">
                <a:latin typeface="+mn-ea"/>
              </a:rPr>
              <a:t>か。</a:t>
            </a:r>
            <a:endParaRPr lang="ja-JP" altLang="en-US" sz="3200" dirty="0">
              <a:latin typeface="+mn-ea"/>
            </a:endParaRPr>
          </a:p>
          <a:p>
            <a:r>
              <a:rPr lang="ja-JP" altLang="en-US" sz="3200" dirty="0">
                <a:latin typeface="+mn-ea"/>
              </a:rPr>
              <a:t>日時や場所が明確に記されている</a:t>
            </a:r>
            <a:r>
              <a:rPr lang="ja-JP" altLang="en-US" sz="3200" dirty="0" smtClean="0">
                <a:latin typeface="+mn-ea"/>
              </a:rPr>
              <a:t>か。</a:t>
            </a:r>
            <a:endParaRPr lang="ja-JP" altLang="en-US" sz="3200" dirty="0">
              <a:latin typeface="+mn-ea"/>
            </a:endParaRPr>
          </a:p>
          <a:p>
            <a:r>
              <a:rPr lang="ja-JP" altLang="en-US" sz="3200" dirty="0">
                <a:latin typeface="+mn-ea"/>
              </a:rPr>
              <a:t>誰が責任を取るの</a:t>
            </a:r>
            <a:r>
              <a:rPr lang="ja-JP" altLang="en-US" sz="3200" dirty="0" smtClean="0">
                <a:latin typeface="+mn-ea"/>
              </a:rPr>
              <a:t>か。</a:t>
            </a:r>
            <a:endParaRPr lang="ja-JP" altLang="en-US" sz="3200" dirty="0">
              <a:latin typeface="+mn-ea"/>
            </a:endParaRPr>
          </a:p>
          <a:p>
            <a:r>
              <a:rPr lang="ja-JP" altLang="en-US" sz="3200" dirty="0">
                <a:latin typeface="+mn-ea"/>
              </a:rPr>
              <a:t>他のメディア</a:t>
            </a:r>
            <a:r>
              <a:rPr lang="ja-JP" altLang="en-US" sz="3200" dirty="0" smtClean="0">
                <a:latin typeface="+mn-ea"/>
              </a:rPr>
              <a:t>で情報</a:t>
            </a:r>
            <a:r>
              <a:rPr lang="ja-JP" altLang="en-US" sz="3200" dirty="0">
                <a:latin typeface="+mn-ea"/>
              </a:rPr>
              <a:t>の信憑性を確かめられる</a:t>
            </a:r>
            <a:r>
              <a:rPr lang="ja-JP" altLang="en-US" sz="3200" dirty="0" smtClean="0">
                <a:latin typeface="+mn-ea"/>
              </a:rPr>
              <a:t>か。</a:t>
            </a:r>
            <a:endParaRPr lang="ja-JP" altLang="en-US" sz="3200" dirty="0">
              <a:latin typeface="+mn-ea"/>
            </a:endParaRPr>
          </a:p>
          <a:p>
            <a:r>
              <a:rPr lang="ja-JP" altLang="en-US" sz="3200" dirty="0">
                <a:latin typeface="+mn-ea"/>
              </a:rPr>
              <a:t>善意であることが確かめられる</a:t>
            </a:r>
            <a:r>
              <a:rPr lang="ja-JP" altLang="en-US" sz="3200" dirty="0" smtClean="0">
                <a:latin typeface="+mn-ea"/>
              </a:rPr>
              <a:t>か。</a:t>
            </a:r>
            <a:endParaRPr lang="ja-JP" altLang="en-US" sz="3200" dirty="0">
              <a:latin typeface="+mn-ea"/>
            </a:endParaRPr>
          </a:p>
        </p:txBody>
      </p:sp>
      <p:sp>
        <p:nvSpPr>
          <p:cNvPr id="6" name="タイトル 1"/>
          <p:cNvSpPr txBox="1">
            <a:spLocks/>
          </p:cNvSpPr>
          <p:nvPr/>
        </p:nvSpPr>
        <p:spPr>
          <a:xfrm>
            <a:off x="246529" y="340677"/>
            <a:ext cx="8633012" cy="7171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ja-JP" altLang="en-US" sz="2400" smtClean="0">
                <a:latin typeface="+mj-ea"/>
              </a:rPr>
              <a:t>１．情報の見きわめ方</a:t>
            </a:r>
            <a:endParaRPr lang="ja-JP" altLang="en-US" sz="240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69624107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altLang="ja-JP" sz="4000" dirty="0" smtClean="0">
                <a:latin typeface="+mn-ea"/>
              </a:rPr>
              <a:t>2.</a:t>
            </a:r>
            <a:r>
              <a:rPr lang="ja-JP" altLang="en-US" sz="4000" dirty="0" smtClean="0">
                <a:latin typeface="+mn-ea"/>
              </a:rPr>
              <a:t>事実と個人的な意見</a:t>
            </a:r>
            <a:endParaRPr lang="ja-JP" altLang="en-US" sz="40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00575003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553</Words>
  <Application>Microsoft Office PowerPoint</Application>
  <PresentationFormat>画面に合わせる (4:3)</PresentationFormat>
  <Paragraphs>113</Paragraphs>
  <Slides>20</Slides>
  <Notes>3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20</vt:i4>
      </vt:variant>
    </vt:vector>
  </HeadingPairs>
  <TitlesOfParts>
    <vt:vector size="21" baseType="lpstr">
      <vt:lpstr>Office テーマ</vt:lpstr>
      <vt:lpstr>情報の信頼性・信憑性 震災の情報から考える</vt:lpstr>
      <vt:lpstr>情報の信頼性・信憑性</vt:lpstr>
      <vt:lpstr>情報の信頼性・信憑性</vt:lpstr>
      <vt:lpstr>１．情報の見きわめ方</vt:lpstr>
      <vt:lpstr>PowerPoint プレゼンテーション</vt:lpstr>
      <vt:lpstr>PowerPoint プレゼンテーション</vt:lpstr>
      <vt:lpstr>１．情報の見きわめ方</vt:lpstr>
      <vt:lpstr>PowerPoint プレゼンテーション</vt:lpstr>
      <vt:lpstr>PowerPoint プレゼンテーション</vt:lpstr>
      <vt:lpstr>２．事実と個人的な意見</vt:lpstr>
      <vt:lpstr>２．事実と個人的な意見</vt:lpstr>
      <vt:lpstr>２．事実と個人的な意見</vt:lpstr>
      <vt:lpstr>PowerPoint プレゼンテーション</vt:lpstr>
      <vt:lpstr>３．情報の拡散の責任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４．教員の意見</vt:lpstr>
      <vt:lpstr>４．教員の意見</vt:lpstr>
    </vt:vector>
  </TitlesOfParts>
  <Manager/>
  <Company>株式会社日本標準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株式会社日本標準</dc:creator>
  <cp:lastModifiedBy/>
  <cp:revision>1</cp:revision>
  <dcterms:created xsi:type="dcterms:W3CDTF">2017-09-04T03:26:21Z</dcterms:created>
  <dcterms:modified xsi:type="dcterms:W3CDTF">2017-09-26T03:14:41Z</dcterms:modified>
</cp:coreProperties>
</file>