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23"/>
  </p:notesMasterIdLst>
  <p:handoutMasterIdLst>
    <p:handoutMasterId r:id="rId24"/>
  </p:handoutMasterIdLst>
  <p:sldIdLst>
    <p:sldId id="260" r:id="rId3"/>
    <p:sldId id="295" r:id="rId4"/>
    <p:sldId id="299" r:id="rId5"/>
    <p:sldId id="307" r:id="rId6"/>
    <p:sldId id="308" r:id="rId7"/>
    <p:sldId id="311" r:id="rId8"/>
    <p:sldId id="325" r:id="rId9"/>
    <p:sldId id="310" r:id="rId10"/>
    <p:sldId id="312" r:id="rId11"/>
    <p:sldId id="313" r:id="rId12"/>
    <p:sldId id="327" r:id="rId13"/>
    <p:sldId id="328" r:id="rId14"/>
    <p:sldId id="329" r:id="rId15"/>
    <p:sldId id="330" r:id="rId16"/>
    <p:sldId id="318" r:id="rId17"/>
    <p:sldId id="319" r:id="rId18"/>
    <p:sldId id="331" r:id="rId19"/>
    <p:sldId id="332" r:id="rId20"/>
    <p:sldId id="333" r:id="rId21"/>
    <p:sldId id="323" r:id="rId2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00FFCC"/>
    <a:srgbClr val="00CC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都立江北高校授業案資料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orizo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3"/>
          <a:stretch>
            <a:fillRect/>
          </a:stretch>
        </p:blipFill>
        <p:spPr bwMode="auto">
          <a:xfrm>
            <a:off x="0" y="0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/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5BEEE-7421-E749-A886-79393D3F3963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64849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AFF2D-80B6-7D42-B0F0-45F871A9B06D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90263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/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7A146-6D14-5C4A-94F0-DA3D37FE2998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481752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67875-E9DC-AE45-97A5-F983E7EC486F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189098"/>
      </p:ext>
    </p:extLst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B14C-ED92-2E48-A97A-7C18E9BEB9B9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78720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AF320-9808-3B46-BF37-4F9965233F63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995055"/>
      </p:ext>
    </p:extLst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E0C35-CC26-A642-A3A3-90F6B6C917EC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872496"/>
      </p:ext>
    </p:extLst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0BFA3-A861-F842-83E7-6D056963A3B5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236106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oriz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 rtlCol="0"/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72DF7-B87F-1E4B-93F8-0B797752438F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906073"/>
      </p:ext>
    </p:extLst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7780B-0816-9E46-B586-FAD96778C28C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721965"/>
      </p:ext>
    </p:extLst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C35E9-04C0-1041-8B74-0C8FABBAD39E}" type="datetime1">
              <a:rPr lang="ja-JP" altLang="en-US" smtClean="0">
                <a:solidFill>
                  <a:srgbClr val="FFFFFF"/>
                </a:solidFill>
              </a:rPr>
              <a:pPr>
                <a:defRPr/>
              </a:pPr>
              <a:t>2017/9/26</a:t>
            </a:fld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15743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orizon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0B2EA7-FF8D-A748-AE9B-C81C1CC7043F}" type="datetime1">
              <a:rPr lang="ja-JP" alt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2017/9/26</a:t>
            </a:fld>
            <a:endParaRPr lang="ja-JP" altLang="ja-JP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ja-JP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149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hf hdr="0" dt="0"/>
  <p:txStyles>
    <p:titleStyle>
      <a:lvl1pPr algn="l" rtl="0" fontAlgn="base">
        <a:spcBef>
          <a:spcPct val="0"/>
        </a:spcBef>
        <a:spcAft>
          <a:spcPct val="0"/>
        </a:spcAft>
        <a:defRPr kumimoji="1" sz="3000" kern="1200" cap="all" spc="50">
          <a:solidFill>
            <a:schemeClr val="tx1"/>
          </a:solidFill>
          <a:latin typeface="+mj-lt"/>
          <a:ea typeface="+mj-ea"/>
          <a:cs typeface="メイリオ" charset="0"/>
        </a:defRPr>
      </a:lvl1pPr>
      <a:lvl2pPr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News Gothic MT" charset="0"/>
          <a:ea typeface="メイリオ" charset="0"/>
          <a:cs typeface="メイリオ" charset="0"/>
        </a:defRPr>
      </a:lvl2pPr>
      <a:lvl3pPr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News Gothic MT" charset="0"/>
          <a:ea typeface="メイリオ" charset="0"/>
          <a:cs typeface="メイリオ" charset="0"/>
        </a:defRPr>
      </a:lvl3pPr>
      <a:lvl4pPr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News Gothic MT" charset="0"/>
          <a:ea typeface="メイリオ" charset="0"/>
          <a:cs typeface="メイリオ" charset="0"/>
        </a:defRPr>
      </a:lvl4pPr>
      <a:lvl5pPr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News Gothic MT" charset="0"/>
          <a:ea typeface="メイリオ" charset="0"/>
          <a:cs typeface="メイリオ" charset="0"/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kumimoji="1" sz="1700" kern="1200" spc="30">
          <a:solidFill>
            <a:schemeClr val="tx1"/>
          </a:solidFill>
          <a:latin typeface="+mn-lt"/>
          <a:ea typeface="+mn-ea"/>
          <a:cs typeface="メイリオ" charset="0"/>
        </a:defRPr>
      </a:lvl1pPr>
      <a:lvl2pPr marL="742950" indent="-28575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kumimoji="1" sz="1700" kern="1200" spc="30">
          <a:solidFill>
            <a:schemeClr val="tx1"/>
          </a:solidFill>
          <a:latin typeface="+mn-lt"/>
          <a:ea typeface="+mn-ea"/>
          <a:cs typeface="メイリオ" charset="0"/>
        </a:defRPr>
      </a:lvl2pPr>
      <a:lvl3pPr marL="1143000" indent="-22860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kumimoji="1" sz="1700" kern="1200" spc="30">
          <a:solidFill>
            <a:schemeClr val="tx1"/>
          </a:solidFill>
          <a:latin typeface="+mn-lt"/>
          <a:ea typeface="+mn-ea"/>
          <a:cs typeface="メイリオ" charset="0"/>
        </a:defRPr>
      </a:lvl3pPr>
      <a:lvl4pPr marL="1600200" indent="-22860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kumimoji="1" sz="1700" kern="1200" spc="30">
          <a:solidFill>
            <a:schemeClr val="tx1"/>
          </a:solidFill>
          <a:latin typeface="+mn-lt"/>
          <a:ea typeface="+mn-ea"/>
          <a:cs typeface="メイリオ" charset="0"/>
        </a:defRPr>
      </a:lvl4pPr>
      <a:lvl5pPr marL="2057400" indent="-22860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kumimoji="1" sz="1700" kern="1200" spc="30">
          <a:solidFill>
            <a:schemeClr val="tx1"/>
          </a:solidFill>
          <a:latin typeface="+mn-lt"/>
          <a:ea typeface="+mn-ea"/>
          <a:cs typeface="メイリオ" charset="0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3" y="2670435"/>
            <a:ext cx="8633012" cy="1515036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4400" b="1" dirty="0">
                <a:latin typeface="+mj-ea"/>
              </a:rPr>
              <a:t>文字</a:t>
            </a:r>
            <a:r>
              <a:rPr lang="ja-JP" altLang="en-US" sz="4400" b="1" dirty="0" smtClean="0">
                <a:latin typeface="+mj-ea"/>
              </a:rPr>
              <a:t>によるコミュニケーション</a:t>
            </a:r>
            <a:endParaRPr kumimoji="1" lang="ja-JP" altLang="en-US" sz="4400" b="1" dirty="0">
              <a:latin typeface="+mj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965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66571"/>
            <a:ext cx="8633013" cy="735106"/>
          </a:xfrm>
        </p:spPr>
        <p:txBody>
          <a:bodyPr>
            <a:noAutofit/>
          </a:bodyPr>
          <a:lstStyle/>
          <a:p>
            <a:pPr marL="514350" indent="-514350"/>
            <a:r>
              <a:rPr lang="ja-JP" altLang="en-US" sz="2400" dirty="0" smtClean="0">
                <a:latin typeface="+mj-ea"/>
              </a:rPr>
              <a:t>３．文字</a:t>
            </a:r>
            <a:r>
              <a:rPr lang="ja-JP" altLang="en-US" sz="2400" dirty="0">
                <a:latin typeface="+mj-ea"/>
              </a:rPr>
              <a:t>での表現を変えることで伝わり方が変わるのか</a:t>
            </a: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>
                <a:latin typeface="+mn-ea"/>
              </a:rPr>
              <a:t>アプリの</a:t>
            </a:r>
            <a:r>
              <a:rPr lang="ja-JP" altLang="en-US" sz="3600" b="1" dirty="0" smtClean="0">
                <a:latin typeface="+mn-ea"/>
              </a:rPr>
              <a:t>トーク</a:t>
            </a:r>
            <a:r>
              <a:rPr lang="ja-JP" altLang="en-US" sz="3600" b="1" dirty="0">
                <a:latin typeface="+mn-ea"/>
              </a:rPr>
              <a:t>画面</a:t>
            </a:r>
            <a:r>
              <a:rPr lang="ja-JP" altLang="en-US" sz="3600" b="1" dirty="0" smtClean="0">
                <a:latin typeface="+mn-ea"/>
              </a:rPr>
              <a:t>を見て考えよう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事例２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873" y="3518204"/>
            <a:ext cx="2808312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4241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572881" y="1022000"/>
            <a:ext cx="4311143" cy="960915"/>
            <a:chOff x="4572881" y="1022000"/>
            <a:chExt cx="4311143" cy="960915"/>
          </a:xfrm>
        </p:grpSpPr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1792" y="1264058"/>
              <a:ext cx="685833" cy="685833"/>
            </a:xfrm>
            <a:prstGeom prst="rect">
              <a:avLst/>
            </a:prstGeom>
          </p:spPr>
        </p:pic>
        <p:sp>
          <p:nvSpPr>
            <p:cNvPr id="2" name="角丸四角形 1"/>
            <p:cNvSpPr/>
            <p:nvPr/>
          </p:nvSpPr>
          <p:spPr bwMode="auto">
            <a:xfrm>
              <a:off x="5307106" y="1264058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ん？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なにこのグループ</a:t>
              </a:r>
            </a:p>
          </p:txBody>
        </p:sp>
        <p:sp>
          <p:nvSpPr>
            <p:cNvPr id="20520" name="テキスト ボックス 10"/>
            <p:cNvSpPr txBox="1">
              <a:spLocks noChangeArrowheads="1"/>
            </p:cNvSpPr>
            <p:nvPr/>
          </p:nvSpPr>
          <p:spPr bwMode="auto">
            <a:xfrm>
              <a:off x="8165395" y="1022000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42" name="テキスト ボックス 10"/>
            <p:cNvSpPr txBox="1">
              <a:spLocks noChangeArrowheads="1"/>
            </p:cNvSpPr>
            <p:nvPr/>
          </p:nvSpPr>
          <p:spPr bwMode="auto">
            <a:xfrm>
              <a:off x="4572881" y="1394864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1:02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49559" y="1610728"/>
            <a:ext cx="4333716" cy="980467"/>
            <a:chOff x="249559" y="1610728"/>
            <a:chExt cx="4333716" cy="980467"/>
          </a:xfrm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494" y="1872338"/>
              <a:ext cx="685417" cy="685417"/>
            </a:xfrm>
            <a:prstGeom prst="rect">
              <a:avLst/>
            </a:prstGeom>
          </p:spPr>
        </p:pic>
        <p:sp>
          <p:nvSpPr>
            <p:cNvPr id="67" name="角丸四角形 66"/>
            <p:cNvSpPr/>
            <p:nvPr/>
          </p:nvSpPr>
          <p:spPr bwMode="auto">
            <a:xfrm>
              <a:off x="1118911" y="1872338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 はぶった笑</a:t>
              </a:r>
            </a:p>
          </p:txBody>
        </p:sp>
        <p:sp>
          <p:nvSpPr>
            <p:cNvPr id="68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1610728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69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2031711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1:02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49559" y="2600224"/>
            <a:ext cx="4321544" cy="972827"/>
            <a:chOff x="249559" y="2600224"/>
            <a:chExt cx="4321544" cy="972827"/>
          </a:xfrm>
        </p:grpSpPr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658" y="2854194"/>
              <a:ext cx="666750" cy="666750"/>
            </a:xfrm>
            <a:prstGeom prst="rect">
              <a:avLst/>
            </a:prstGeom>
          </p:spPr>
        </p:pic>
        <p:sp>
          <p:nvSpPr>
            <p:cNvPr id="70" name="角丸四角形 69"/>
            <p:cNvSpPr/>
            <p:nvPr/>
          </p:nvSpPr>
          <p:spPr bwMode="auto">
            <a:xfrm>
              <a:off x="1118911" y="2854194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新バスケ部グループ</a:t>
              </a:r>
            </a:p>
          </p:txBody>
        </p:sp>
        <p:sp>
          <p:nvSpPr>
            <p:cNvPr id="71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3013567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1:02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260022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3145070" y="116632"/>
            <a:ext cx="2852064" cy="584775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>
                <a:solidFill>
                  <a:prstClr val="white"/>
                </a:solidFill>
                <a:latin typeface="+mn-ea"/>
              </a:rPr>
              <a:t>21:01</a:t>
            </a:r>
            <a:br>
              <a:rPr lang="en-US" altLang="ja-JP" sz="1600" dirty="0" smtClean="0">
                <a:solidFill>
                  <a:prstClr val="white"/>
                </a:solidFill>
                <a:latin typeface="+mn-ea"/>
              </a:rPr>
            </a:br>
            <a:r>
              <a:rPr lang="ja-JP" altLang="en-US" sz="1600" dirty="0">
                <a:solidFill>
                  <a:prstClr val="white"/>
                </a:solidFill>
                <a:latin typeface="+mn-ea"/>
              </a:rPr>
              <a:t>マイ</a:t>
            </a:r>
            <a:r>
              <a:rPr lang="ja-JP" altLang="en-US" sz="1600" dirty="0" smtClean="0">
                <a:solidFill>
                  <a:prstClr val="white"/>
                </a:solidFill>
                <a:latin typeface="+mn-ea"/>
              </a:rPr>
              <a:t>がアイを招待しました。</a:t>
            </a:r>
            <a:endParaRPr lang="en-US" altLang="ja-JP" sz="1600" dirty="0" smtClean="0">
              <a:solidFill>
                <a:prstClr val="white"/>
              </a:solidFill>
              <a:latin typeface="+mn-ea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249559" y="3642951"/>
            <a:ext cx="4333716" cy="954722"/>
            <a:chOff x="249559" y="3642951"/>
            <a:chExt cx="4333716" cy="954722"/>
          </a:xfrm>
        </p:grpSpPr>
        <p:sp>
          <p:nvSpPr>
            <p:cNvPr id="72" name="角丸四角形 71"/>
            <p:cNvSpPr/>
            <p:nvPr/>
          </p:nvSpPr>
          <p:spPr bwMode="auto">
            <a:xfrm>
              <a:off x="1118911" y="3878816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今日からバスケ部グループはここでー</a:t>
              </a:r>
              <a:r>
                <a:rPr lang="ja-JP" altLang="en-US" dirty="0" err="1">
                  <a:solidFill>
                    <a:prstClr val="black"/>
                  </a:solidFill>
                  <a:latin typeface="+mn-ea"/>
                </a:rPr>
                <a:t>す</a:t>
              </a:r>
              <a:endParaRPr lang="ja-JP" altLang="en-US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73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4038189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1:02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5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364295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98" y="3904869"/>
              <a:ext cx="666750" cy="666750"/>
            </a:xfrm>
            <a:prstGeom prst="rect">
              <a:avLst/>
            </a:prstGeom>
          </p:spPr>
        </p:pic>
      </p:grpSp>
      <p:grpSp>
        <p:nvGrpSpPr>
          <p:cNvPr id="7" name="グループ化 6"/>
          <p:cNvGrpSpPr/>
          <p:nvPr/>
        </p:nvGrpSpPr>
        <p:grpSpPr>
          <a:xfrm>
            <a:off x="249559" y="4644494"/>
            <a:ext cx="4321544" cy="954897"/>
            <a:chOff x="249559" y="4644494"/>
            <a:chExt cx="4321544" cy="954897"/>
          </a:xfrm>
        </p:grpSpPr>
        <p:sp>
          <p:nvSpPr>
            <p:cNvPr id="31" name="角丸四角形 30"/>
            <p:cNvSpPr/>
            <p:nvPr/>
          </p:nvSpPr>
          <p:spPr bwMode="auto">
            <a:xfrm>
              <a:off x="1118911" y="4880534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今、タマミが自撮り送ってきたんだけど笑</a:t>
              </a:r>
            </a:p>
          </p:txBody>
        </p:sp>
        <p:sp>
          <p:nvSpPr>
            <p:cNvPr id="32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5039907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7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464449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494" y="4880534"/>
              <a:ext cx="685417" cy="685417"/>
            </a:xfrm>
            <a:prstGeom prst="rect">
              <a:avLst/>
            </a:prstGeom>
          </p:spPr>
        </p:pic>
      </p:grpSp>
      <p:grpSp>
        <p:nvGrpSpPr>
          <p:cNvPr id="8" name="グループ化 7"/>
          <p:cNvGrpSpPr/>
          <p:nvPr/>
        </p:nvGrpSpPr>
        <p:grpSpPr>
          <a:xfrm>
            <a:off x="249559" y="5678256"/>
            <a:ext cx="4333716" cy="962489"/>
            <a:chOff x="249559" y="5678256"/>
            <a:chExt cx="4333716" cy="962489"/>
          </a:xfrm>
        </p:grpSpPr>
        <p:sp>
          <p:nvSpPr>
            <p:cNvPr id="33" name="角丸四角形 32"/>
            <p:cNvSpPr/>
            <p:nvPr/>
          </p:nvSpPr>
          <p:spPr bwMode="auto">
            <a:xfrm>
              <a:off x="1118911" y="5914121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かわいい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♡って、いって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ほしいんじゃない笑</a:t>
              </a:r>
            </a:p>
          </p:txBody>
        </p:sp>
        <p:sp>
          <p:nvSpPr>
            <p:cNvPr id="34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6073494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5678256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  <p:pic>
          <p:nvPicPr>
            <p:cNvPr id="45" name="図 4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98" y="5973995"/>
              <a:ext cx="666750" cy="666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1062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572881" y="295835"/>
            <a:ext cx="4311143" cy="960915"/>
            <a:chOff x="4572881" y="295835"/>
            <a:chExt cx="4311143" cy="960915"/>
          </a:xfrm>
        </p:grpSpPr>
        <p:sp>
          <p:nvSpPr>
            <p:cNvPr id="2" name="角丸四角形 1"/>
            <p:cNvSpPr/>
            <p:nvPr/>
          </p:nvSpPr>
          <p:spPr bwMode="auto">
            <a:xfrm>
              <a:off x="5307106" y="537893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部連絡しないの？</a:t>
              </a:r>
            </a:p>
          </p:txBody>
        </p:sp>
        <p:sp>
          <p:nvSpPr>
            <p:cNvPr id="20520" name="テキスト ボックス 10"/>
            <p:cNvSpPr txBox="1">
              <a:spLocks noChangeArrowheads="1"/>
            </p:cNvSpPr>
            <p:nvPr/>
          </p:nvSpPr>
          <p:spPr bwMode="auto">
            <a:xfrm>
              <a:off x="8165395" y="295835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42" name="テキスト ボックス 10"/>
            <p:cNvSpPr txBox="1">
              <a:spLocks noChangeArrowheads="1"/>
            </p:cNvSpPr>
            <p:nvPr/>
          </p:nvSpPr>
          <p:spPr bwMode="auto">
            <a:xfrm>
              <a:off x="4572881" y="668699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5395" y="554404"/>
              <a:ext cx="685833" cy="685833"/>
            </a:xfrm>
            <a:prstGeom prst="rect">
              <a:avLst/>
            </a:prstGeom>
          </p:spPr>
        </p:pic>
      </p:grpSp>
      <p:grpSp>
        <p:nvGrpSpPr>
          <p:cNvPr id="4" name="グループ化 3"/>
          <p:cNvGrpSpPr/>
          <p:nvPr/>
        </p:nvGrpSpPr>
        <p:grpSpPr>
          <a:xfrm>
            <a:off x="249559" y="1010073"/>
            <a:ext cx="4333716" cy="980467"/>
            <a:chOff x="249559" y="1010073"/>
            <a:chExt cx="4333716" cy="980467"/>
          </a:xfrm>
        </p:grpSpPr>
        <p:sp>
          <p:nvSpPr>
            <p:cNvPr id="67" name="角丸四角形 66"/>
            <p:cNvSpPr/>
            <p:nvPr/>
          </p:nvSpPr>
          <p:spPr bwMode="auto">
            <a:xfrm>
              <a:off x="1118911" y="1271683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 にー？</a:t>
              </a:r>
            </a:p>
          </p:txBody>
        </p:sp>
        <p:sp>
          <p:nvSpPr>
            <p:cNvPr id="68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1010073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69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143105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97" y="1305123"/>
              <a:ext cx="685417" cy="685417"/>
            </a:xfrm>
            <a:prstGeom prst="rect">
              <a:avLst/>
            </a:prstGeom>
          </p:spPr>
        </p:pic>
      </p:grpSp>
      <p:grpSp>
        <p:nvGrpSpPr>
          <p:cNvPr id="5" name="グループ化 4"/>
          <p:cNvGrpSpPr/>
          <p:nvPr/>
        </p:nvGrpSpPr>
        <p:grpSpPr>
          <a:xfrm>
            <a:off x="249559" y="2107149"/>
            <a:ext cx="4321544" cy="972827"/>
            <a:chOff x="249559" y="2107149"/>
            <a:chExt cx="4321544" cy="972827"/>
          </a:xfrm>
        </p:grpSpPr>
        <p:sp>
          <p:nvSpPr>
            <p:cNvPr id="70" name="角丸四角形 69"/>
            <p:cNvSpPr/>
            <p:nvPr/>
          </p:nvSpPr>
          <p:spPr bwMode="auto">
            <a:xfrm>
              <a:off x="1118911" y="2361119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部連絡はするよ</a:t>
              </a:r>
            </a:p>
          </p:txBody>
        </p:sp>
        <p:sp>
          <p:nvSpPr>
            <p:cNvPr id="71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2520492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2107149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101" y="2387172"/>
              <a:ext cx="666750" cy="666750"/>
            </a:xfrm>
            <a:prstGeom prst="rect">
              <a:avLst/>
            </a:prstGeom>
          </p:spPr>
        </p:pic>
      </p:grpSp>
      <p:grpSp>
        <p:nvGrpSpPr>
          <p:cNvPr id="6" name="グループ化 5"/>
          <p:cNvGrpSpPr/>
          <p:nvPr/>
        </p:nvGrpSpPr>
        <p:grpSpPr>
          <a:xfrm>
            <a:off x="249559" y="3194701"/>
            <a:ext cx="5034415" cy="954722"/>
            <a:chOff x="249559" y="3194701"/>
            <a:chExt cx="5034415" cy="954722"/>
          </a:xfrm>
        </p:grpSpPr>
        <p:sp>
          <p:nvSpPr>
            <p:cNvPr id="72" name="角丸四角形 71"/>
            <p:cNvSpPr/>
            <p:nvPr/>
          </p:nvSpPr>
          <p:spPr bwMode="auto">
            <a:xfrm>
              <a:off x="1118911" y="3430566"/>
              <a:ext cx="3446434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部活連絡は今まで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のとこでする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からいいでしょ笑</a:t>
              </a:r>
            </a:p>
          </p:txBody>
        </p:sp>
        <p:sp>
          <p:nvSpPr>
            <p:cNvPr id="73" name="テキスト ボックス 10"/>
            <p:cNvSpPr txBox="1">
              <a:spLocks noChangeArrowheads="1"/>
            </p:cNvSpPr>
            <p:nvPr/>
          </p:nvSpPr>
          <p:spPr bwMode="auto">
            <a:xfrm>
              <a:off x="4565345" y="3589939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5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319470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101" y="3456311"/>
              <a:ext cx="666750" cy="666750"/>
            </a:xfrm>
            <a:prstGeom prst="rect">
              <a:avLst/>
            </a:prstGeom>
          </p:spPr>
        </p:pic>
      </p:grpSp>
      <p:grpSp>
        <p:nvGrpSpPr>
          <p:cNvPr id="7" name="グループ化 6"/>
          <p:cNvGrpSpPr/>
          <p:nvPr/>
        </p:nvGrpSpPr>
        <p:grpSpPr>
          <a:xfrm>
            <a:off x="249559" y="4232104"/>
            <a:ext cx="4321544" cy="990757"/>
            <a:chOff x="249559" y="4232104"/>
            <a:chExt cx="4321544" cy="990757"/>
          </a:xfrm>
        </p:grpSpPr>
        <p:sp>
          <p:nvSpPr>
            <p:cNvPr id="31" name="角丸四角形 30"/>
            <p:cNvSpPr/>
            <p:nvPr/>
          </p:nvSpPr>
          <p:spPr bwMode="auto">
            <a:xfrm>
              <a:off x="1118911" y="4504004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 返事</a:t>
              </a:r>
              <a:r>
                <a:rPr lang="ja-JP" altLang="en-US" dirty="0" err="1">
                  <a:solidFill>
                    <a:prstClr val="black"/>
                  </a:solidFill>
                  <a:latin typeface="+mn-ea"/>
                </a:rPr>
                <a:t>くるの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遅いし</a:t>
              </a:r>
            </a:p>
          </p:txBody>
        </p:sp>
        <p:sp>
          <p:nvSpPr>
            <p:cNvPr id="32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4663377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1:04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7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423210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</a:p>
          </p:txBody>
        </p:sp>
        <p:pic>
          <p:nvPicPr>
            <p:cNvPr id="43" name="図 4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767" y="4537444"/>
              <a:ext cx="685417" cy="685417"/>
            </a:xfrm>
            <a:prstGeom prst="rect">
              <a:avLst/>
            </a:prstGeom>
          </p:spPr>
        </p:pic>
      </p:grpSp>
      <p:grpSp>
        <p:nvGrpSpPr>
          <p:cNvPr id="8" name="グループ化 7"/>
          <p:cNvGrpSpPr/>
          <p:nvPr/>
        </p:nvGrpSpPr>
        <p:grpSpPr>
          <a:xfrm>
            <a:off x="249559" y="5346551"/>
            <a:ext cx="4333716" cy="954722"/>
            <a:chOff x="249559" y="5346551"/>
            <a:chExt cx="4333716" cy="954722"/>
          </a:xfrm>
        </p:grpSpPr>
        <p:sp>
          <p:nvSpPr>
            <p:cNvPr id="33" name="角丸四角形 32"/>
            <p:cNvSpPr/>
            <p:nvPr/>
          </p:nvSpPr>
          <p:spPr bwMode="auto">
            <a:xfrm>
              <a:off x="1118911" y="5582416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それわかる笑</a:t>
              </a:r>
            </a:p>
          </p:txBody>
        </p:sp>
        <p:sp>
          <p:nvSpPr>
            <p:cNvPr id="34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5741789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1:04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534655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101" y="5600229"/>
              <a:ext cx="666750" cy="666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51666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583275" y="1748482"/>
            <a:ext cx="4311143" cy="960915"/>
            <a:chOff x="4583275" y="1748482"/>
            <a:chExt cx="4311143" cy="960915"/>
          </a:xfrm>
        </p:grpSpPr>
        <p:sp>
          <p:nvSpPr>
            <p:cNvPr id="2" name="角丸四角形 1"/>
            <p:cNvSpPr/>
            <p:nvPr/>
          </p:nvSpPr>
          <p:spPr bwMode="auto">
            <a:xfrm>
              <a:off x="5317500" y="1990540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読んでるよ</a:t>
              </a:r>
            </a:p>
          </p:txBody>
        </p:sp>
        <p:sp>
          <p:nvSpPr>
            <p:cNvPr id="20520" name="テキスト ボックス 10"/>
            <p:cNvSpPr txBox="1">
              <a:spLocks noChangeArrowheads="1"/>
            </p:cNvSpPr>
            <p:nvPr/>
          </p:nvSpPr>
          <p:spPr bwMode="auto">
            <a:xfrm>
              <a:off x="8175789" y="1748482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42" name="テキスト ボックス 10"/>
            <p:cNvSpPr txBox="1">
              <a:spLocks noChangeArrowheads="1"/>
            </p:cNvSpPr>
            <p:nvPr/>
          </p:nvSpPr>
          <p:spPr bwMode="auto">
            <a:xfrm>
              <a:off x="4583275" y="212134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2186" y="1978484"/>
              <a:ext cx="685833" cy="685833"/>
            </a:xfrm>
            <a:prstGeom prst="rect">
              <a:avLst/>
            </a:prstGeom>
          </p:spPr>
        </p:pic>
      </p:grpSp>
      <p:grpSp>
        <p:nvGrpSpPr>
          <p:cNvPr id="3" name="グループ化 2"/>
          <p:cNvGrpSpPr/>
          <p:nvPr/>
        </p:nvGrpSpPr>
        <p:grpSpPr>
          <a:xfrm>
            <a:off x="249559" y="1010073"/>
            <a:ext cx="4333716" cy="980467"/>
            <a:chOff x="249559" y="1010073"/>
            <a:chExt cx="4333716" cy="980467"/>
          </a:xfrm>
        </p:grpSpPr>
        <p:sp>
          <p:nvSpPr>
            <p:cNvPr id="67" name="角丸四角形 66"/>
            <p:cNvSpPr/>
            <p:nvPr/>
          </p:nvSpPr>
          <p:spPr bwMode="auto">
            <a:xfrm>
              <a:off x="1118911" y="1271683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アイ　読んでる？</a:t>
              </a:r>
            </a:p>
          </p:txBody>
        </p:sp>
        <p:sp>
          <p:nvSpPr>
            <p:cNvPr id="68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1010073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69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143105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1:04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494" y="1288402"/>
              <a:ext cx="685417" cy="685417"/>
            </a:xfrm>
            <a:prstGeom prst="rect">
              <a:avLst/>
            </a:prstGeom>
          </p:spPr>
        </p:pic>
      </p:grpSp>
      <p:grpSp>
        <p:nvGrpSpPr>
          <p:cNvPr id="5" name="グループ化 4"/>
          <p:cNvGrpSpPr/>
          <p:nvPr/>
        </p:nvGrpSpPr>
        <p:grpSpPr>
          <a:xfrm>
            <a:off x="249559" y="2472928"/>
            <a:ext cx="4333716" cy="954722"/>
            <a:chOff x="249559" y="2472928"/>
            <a:chExt cx="4333716" cy="954722"/>
          </a:xfrm>
        </p:grpSpPr>
        <p:sp>
          <p:nvSpPr>
            <p:cNvPr id="72" name="角丸四角形 71"/>
            <p:cNvSpPr/>
            <p:nvPr/>
          </p:nvSpPr>
          <p:spPr bwMode="auto">
            <a:xfrm>
              <a:off x="1118911" y="2708793"/>
              <a:ext cx="2745735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じゃ部連絡はあっちで </a:t>
              </a:r>
              <a:r>
                <a:rPr lang="en-US" altLang="ja-JP" dirty="0">
                  <a:solidFill>
                    <a:prstClr val="black"/>
                  </a:solidFill>
                  <a:latin typeface="+mn-ea"/>
                </a:rPr>
                <a:t>(^^)/</a:t>
              </a:r>
            </a:p>
          </p:txBody>
        </p:sp>
        <p:sp>
          <p:nvSpPr>
            <p:cNvPr id="73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286816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5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2472928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98" y="2734846"/>
              <a:ext cx="666750" cy="666750"/>
            </a:xfrm>
            <a:prstGeom prst="rect">
              <a:avLst/>
            </a:prstGeom>
          </p:spPr>
        </p:pic>
      </p:grpSp>
      <p:grpSp>
        <p:nvGrpSpPr>
          <p:cNvPr id="6" name="グループ化 5"/>
          <p:cNvGrpSpPr/>
          <p:nvPr/>
        </p:nvGrpSpPr>
        <p:grpSpPr>
          <a:xfrm>
            <a:off x="249559" y="3523869"/>
            <a:ext cx="4321544" cy="990757"/>
            <a:chOff x="249559" y="3523869"/>
            <a:chExt cx="4321544" cy="990757"/>
          </a:xfrm>
        </p:grpSpPr>
        <p:sp>
          <p:nvSpPr>
            <p:cNvPr id="31" name="角丸四角形 30"/>
            <p:cNvSpPr/>
            <p:nvPr/>
          </p:nvSpPr>
          <p:spPr bwMode="auto">
            <a:xfrm>
              <a:off x="1118911" y="3795769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どー</a:t>
              </a:r>
              <a:r>
                <a:rPr lang="ja-JP" altLang="en-US" dirty="0" err="1">
                  <a:solidFill>
                    <a:prstClr val="black"/>
                  </a:solidFill>
                  <a:latin typeface="+mn-ea"/>
                </a:rPr>
                <a:t>せ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学校でもあうんだ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しそれ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でよくない？</a:t>
              </a:r>
            </a:p>
          </p:txBody>
        </p:sp>
        <p:sp>
          <p:nvSpPr>
            <p:cNvPr id="32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3955142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7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3523869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494" y="3829209"/>
              <a:ext cx="685417" cy="685417"/>
            </a:xfrm>
            <a:prstGeom prst="rect">
              <a:avLst/>
            </a:prstGeom>
          </p:spPr>
        </p:pic>
      </p:grpSp>
      <p:grpSp>
        <p:nvGrpSpPr>
          <p:cNvPr id="7" name="グループ化 6"/>
          <p:cNvGrpSpPr/>
          <p:nvPr/>
        </p:nvGrpSpPr>
        <p:grpSpPr>
          <a:xfrm>
            <a:off x="249559" y="4629351"/>
            <a:ext cx="4333716" cy="954722"/>
            <a:chOff x="249559" y="4629351"/>
            <a:chExt cx="4333716" cy="954722"/>
          </a:xfrm>
        </p:grpSpPr>
        <p:sp>
          <p:nvSpPr>
            <p:cNvPr id="33" name="角丸四角形 32"/>
            <p:cNvSpPr/>
            <p:nvPr/>
          </p:nvSpPr>
          <p:spPr bwMode="auto">
            <a:xfrm>
              <a:off x="1118911" y="4865216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タマミとトークしたくないだけ笑</a:t>
              </a:r>
            </a:p>
          </p:txBody>
        </p:sp>
        <p:sp>
          <p:nvSpPr>
            <p:cNvPr id="34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5024589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462935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98" y="4917323"/>
              <a:ext cx="666750" cy="666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29788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3864646" y="1972607"/>
            <a:ext cx="5029772" cy="960915"/>
            <a:chOff x="3864646" y="1972607"/>
            <a:chExt cx="5029772" cy="960915"/>
          </a:xfrm>
        </p:grpSpPr>
        <p:sp>
          <p:nvSpPr>
            <p:cNvPr id="2" name="角丸四角形 1"/>
            <p:cNvSpPr/>
            <p:nvPr/>
          </p:nvSpPr>
          <p:spPr bwMode="auto">
            <a:xfrm>
              <a:off x="4571104" y="2214665"/>
              <a:ext cx="3471666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わたしにも早いから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みんなにも早いんじゃない？</a:t>
              </a:r>
            </a:p>
          </p:txBody>
        </p:sp>
        <p:sp>
          <p:nvSpPr>
            <p:cNvPr id="20520" name="テキスト ボックス 10"/>
            <p:cNvSpPr txBox="1">
              <a:spLocks noChangeArrowheads="1"/>
            </p:cNvSpPr>
            <p:nvPr/>
          </p:nvSpPr>
          <p:spPr bwMode="auto">
            <a:xfrm>
              <a:off x="8175789" y="1972607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42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239029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1:06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1792" y="2247434"/>
              <a:ext cx="685833" cy="685833"/>
            </a:xfrm>
            <a:prstGeom prst="rect">
              <a:avLst/>
            </a:prstGeom>
          </p:spPr>
        </p:pic>
      </p:grpSp>
      <p:grpSp>
        <p:nvGrpSpPr>
          <p:cNvPr id="3" name="グループ化 2"/>
          <p:cNvGrpSpPr/>
          <p:nvPr/>
        </p:nvGrpSpPr>
        <p:grpSpPr>
          <a:xfrm>
            <a:off x="249559" y="1010073"/>
            <a:ext cx="5040173" cy="980467"/>
            <a:chOff x="249559" y="1010073"/>
            <a:chExt cx="5040173" cy="980467"/>
          </a:xfrm>
        </p:grpSpPr>
        <p:sp>
          <p:nvSpPr>
            <p:cNvPr id="67" name="角丸四角形 66"/>
            <p:cNvSpPr/>
            <p:nvPr/>
          </p:nvSpPr>
          <p:spPr bwMode="auto">
            <a:xfrm>
              <a:off x="1118911" y="1271683"/>
              <a:ext cx="3452192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タマミはシュンスケには返事はやいっていってた</a:t>
              </a:r>
            </a:p>
          </p:txBody>
        </p:sp>
        <p:sp>
          <p:nvSpPr>
            <p:cNvPr id="68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1010073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</a:p>
          </p:txBody>
        </p:sp>
        <p:sp>
          <p:nvSpPr>
            <p:cNvPr id="69" name="テキスト ボックス 10"/>
            <p:cNvSpPr txBox="1">
              <a:spLocks noChangeArrowheads="1"/>
            </p:cNvSpPr>
            <p:nvPr/>
          </p:nvSpPr>
          <p:spPr bwMode="auto">
            <a:xfrm>
              <a:off x="4571103" y="143105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658" y="1297736"/>
              <a:ext cx="666750" cy="666750"/>
            </a:xfrm>
            <a:prstGeom prst="rect">
              <a:avLst/>
            </a:prstGeom>
          </p:spPr>
        </p:pic>
      </p:grpSp>
      <p:grpSp>
        <p:nvGrpSpPr>
          <p:cNvPr id="6" name="グループ化 5"/>
          <p:cNvGrpSpPr/>
          <p:nvPr/>
        </p:nvGrpSpPr>
        <p:grpSpPr>
          <a:xfrm>
            <a:off x="249559" y="3855574"/>
            <a:ext cx="4321544" cy="990757"/>
            <a:chOff x="249559" y="3855574"/>
            <a:chExt cx="4321544" cy="990757"/>
          </a:xfrm>
        </p:grpSpPr>
        <p:sp>
          <p:nvSpPr>
            <p:cNvPr id="31" name="角丸四角形 30"/>
            <p:cNvSpPr/>
            <p:nvPr/>
          </p:nvSpPr>
          <p:spPr bwMode="auto">
            <a:xfrm>
              <a:off x="1118911" y="4127474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うちらには</a:t>
              </a:r>
              <a:br>
                <a:rPr lang="ja-JP" altLang="en-US" dirty="0">
                  <a:solidFill>
                    <a:prstClr val="black"/>
                  </a:solidFill>
                  <a:latin typeface="+mn-ea"/>
                </a:rPr>
              </a:b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全然ないんだけど</a:t>
              </a:r>
            </a:p>
          </p:txBody>
        </p:sp>
        <p:sp>
          <p:nvSpPr>
            <p:cNvPr id="32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4286847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1:06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7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385557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494" y="4144193"/>
              <a:ext cx="685417" cy="685417"/>
            </a:xfrm>
            <a:prstGeom prst="rect">
              <a:avLst/>
            </a:prstGeom>
          </p:spPr>
        </p:pic>
      </p:grpSp>
      <p:grpSp>
        <p:nvGrpSpPr>
          <p:cNvPr id="7" name="グループ化 6"/>
          <p:cNvGrpSpPr/>
          <p:nvPr/>
        </p:nvGrpSpPr>
        <p:grpSpPr>
          <a:xfrm>
            <a:off x="249559" y="4952091"/>
            <a:ext cx="5052345" cy="972652"/>
            <a:chOff x="249559" y="4952091"/>
            <a:chExt cx="5052345" cy="972652"/>
          </a:xfrm>
        </p:grpSpPr>
        <p:sp>
          <p:nvSpPr>
            <p:cNvPr id="33" name="角丸四角形 32"/>
            <p:cNvSpPr/>
            <p:nvPr/>
          </p:nvSpPr>
          <p:spPr bwMode="auto">
            <a:xfrm>
              <a:off x="1118911" y="5205886"/>
              <a:ext cx="3452193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タマミはいつも相手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えらんで返事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してるもんね</a:t>
              </a:r>
            </a:p>
          </p:txBody>
        </p:sp>
        <p:sp>
          <p:nvSpPr>
            <p:cNvPr id="34" name="テキスト ボックス 10"/>
            <p:cNvSpPr txBox="1">
              <a:spLocks noChangeArrowheads="1"/>
            </p:cNvSpPr>
            <p:nvPr/>
          </p:nvSpPr>
          <p:spPr bwMode="auto">
            <a:xfrm>
              <a:off x="4583275" y="5360648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1:06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495209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98" y="5231939"/>
              <a:ext cx="666750" cy="666750"/>
            </a:xfrm>
            <a:prstGeom prst="rect">
              <a:avLst/>
            </a:prstGeom>
          </p:spPr>
        </p:pic>
      </p:grpSp>
      <p:grpSp>
        <p:nvGrpSpPr>
          <p:cNvPr id="5" name="グループ化 4"/>
          <p:cNvGrpSpPr/>
          <p:nvPr/>
        </p:nvGrpSpPr>
        <p:grpSpPr>
          <a:xfrm>
            <a:off x="249559" y="2813598"/>
            <a:ext cx="4333716" cy="972652"/>
            <a:chOff x="249559" y="2813598"/>
            <a:chExt cx="4333716" cy="972652"/>
          </a:xfrm>
        </p:grpSpPr>
        <p:sp>
          <p:nvSpPr>
            <p:cNvPr id="72" name="角丸四角形 71"/>
            <p:cNvSpPr/>
            <p:nvPr/>
          </p:nvSpPr>
          <p:spPr bwMode="auto">
            <a:xfrm>
              <a:off x="1118911" y="3067393"/>
              <a:ext cx="2745735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あーそうなんだ</a:t>
              </a:r>
            </a:p>
          </p:txBody>
        </p:sp>
        <p:sp>
          <p:nvSpPr>
            <p:cNvPr id="73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324469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1:06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5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2813598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658" y="3111376"/>
              <a:ext cx="666750" cy="666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138881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問４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あなたが</a:t>
            </a:r>
            <a:r>
              <a:rPr lang="ja-JP" altLang="en-US" sz="3600" dirty="0" smtClean="0">
                <a:latin typeface="+mn-ea"/>
              </a:rPr>
              <a:t>「アイ」なら、</a:t>
            </a:r>
            <a:endParaRPr lang="ja-JP" altLang="en-US" sz="3600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この</a:t>
            </a:r>
            <a:r>
              <a:rPr lang="ja-JP" altLang="en-US" sz="3600" dirty="0" smtClean="0">
                <a:latin typeface="+mn-ea"/>
              </a:rPr>
              <a:t>あと</a:t>
            </a:r>
            <a:r>
              <a:rPr lang="ja-JP" altLang="en-US" sz="3600" dirty="0">
                <a:latin typeface="+mn-ea"/>
              </a:rPr>
              <a:t>、</a:t>
            </a:r>
            <a:r>
              <a:rPr lang="ja-JP" altLang="en-US" sz="3600" dirty="0" smtClean="0">
                <a:latin typeface="+mn-ea"/>
              </a:rPr>
              <a:t>どの</a:t>
            </a:r>
            <a:r>
              <a:rPr lang="ja-JP" altLang="en-US" sz="3600" dirty="0">
                <a:latin typeface="+mn-ea"/>
              </a:rPr>
              <a:t>ように発言しますか</a:t>
            </a:r>
            <a:r>
              <a:rPr lang="ja-JP" altLang="en-US" sz="3600" dirty="0" smtClean="0">
                <a:latin typeface="+mn-ea"/>
              </a:rPr>
              <a:t>？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82706" y="3747246"/>
            <a:ext cx="7960659" cy="2796989"/>
          </a:xfrm>
          <a:prstGeom prst="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242046" y="366571"/>
            <a:ext cx="8633013" cy="735106"/>
          </a:xfrm>
        </p:spPr>
        <p:txBody>
          <a:bodyPr>
            <a:noAutofit/>
          </a:bodyPr>
          <a:lstStyle/>
          <a:p>
            <a:pPr marL="514350" indent="-514350"/>
            <a:r>
              <a:rPr lang="ja-JP" altLang="en-US" sz="2400" dirty="0" smtClean="0">
                <a:latin typeface="+mj-ea"/>
              </a:rPr>
              <a:t>３．文字</a:t>
            </a:r>
            <a:r>
              <a:rPr lang="ja-JP" altLang="en-US" sz="2400" dirty="0">
                <a:latin typeface="+mj-ea"/>
              </a:rPr>
              <a:t>での表現を変えることで伝わり方が変わるのか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4598871" y="5100897"/>
            <a:ext cx="3576918" cy="960915"/>
            <a:chOff x="4598871" y="5100897"/>
            <a:chExt cx="3576918" cy="960915"/>
          </a:xfrm>
        </p:grpSpPr>
        <p:sp>
          <p:nvSpPr>
            <p:cNvPr id="10" name="角丸四角形 9"/>
            <p:cNvSpPr/>
            <p:nvPr/>
          </p:nvSpPr>
          <p:spPr bwMode="auto">
            <a:xfrm>
              <a:off x="4598871" y="5342955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5" name="テキスト ボックス 10"/>
            <p:cNvSpPr txBox="1">
              <a:spLocks noChangeArrowheads="1"/>
            </p:cNvSpPr>
            <p:nvPr/>
          </p:nvSpPr>
          <p:spPr bwMode="auto">
            <a:xfrm>
              <a:off x="7457160" y="5100897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3557" y="5359466"/>
              <a:ext cx="685833" cy="685833"/>
            </a:xfrm>
            <a:prstGeom prst="rect">
              <a:avLst/>
            </a:prstGeom>
          </p:spPr>
        </p:pic>
      </p:grpSp>
      <p:grpSp>
        <p:nvGrpSpPr>
          <p:cNvPr id="2" name="グループ化 1"/>
          <p:cNvGrpSpPr/>
          <p:nvPr/>
        </p:nvGrpSpPr>
        <p:grpSpPr>
          <a:xfrm>
            <a:off x="968188" y="3991773"/>
            <a:ext cx="4321545" cy="972652"/>
            <a:chOff x="968188" y="3991773"/>
            <a:chExt cx="4321545" cy="972652"/>
          </a:xfrm>
        </p:grpSpPr>
        <p:sp>
          <p:nvSpPr>
            <p:cNvPr id="24" name="角丸四角形 23"/>
            <p:cNvSpPr/>
            <p:nvPr/>
          </p:nvSpPr>
          <p:spPr bwMode="auto">
            <a:xfrm>
              <a:off x="1837540" y="4245568"/>
              <a:ext cx="3452193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タマミはいつも相手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えらんで返事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してるもんね</a:t>
              </a:r>
            </a:p>
          </p:txBody>
        </p:sp>
        <p:sp>
          <p:nvSpPr>
            <p:cNvPr id="25" name="テキスト ボックス 10"/>
            <p:cNvSpPr txBox="1">
              <a:spLocks noChangeArrowheads="1"/>
            </p:cNvSpPr>
            <p:nvPr/>
          </p:nvSpPr>
          <p:spPr bwMode="auto">
            <a:xfrm>
              <a:off x="968188" y="3991773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127" y="4271621"/>
              <a:ext cx="666750" cy="666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06210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4000" b="1" dirty="0" smtClean="0">
                <a:latin typeface="+mn-ea"/>
              </a:rPr>
              <a:t>問５</a:t>
            </a:r>
            <a:endParaRPr lang="ja-JP" altLang="en-US" sz="40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4000" dirty="0">
                <a:latin typeface="+mn-ea"/>
              </a:rPr>
              <a:t>この状況は、あなたに</a:t>
            </a:r>
            <a:r>
              <a:rPr lang="ja-JP" altLang="en-US" sz="4000" dirty="0" smtClean="0">
                <a:latin typeface="+mn-ea"/>
              </a:rPr>
              <a:t>とって</a:t>
            </a:r>
            <a:r>
              <a:rPr lang="en-US" altLang="ja-JP" sz="4000" dirty="0" smtClean="0">
                <a:latin typeface="+mn-ea"/>
              </a:rPr>
              <a:t/>
            </a:r>
            <a:br>
              <a:rPr lang="en-US" altLang="ja-JP" sz="4000" dirty="0" smtClean="0">
                <a:latin typeface="+mn-ea"/>
              </a:rPr>
            </a:br>
            <a:r>
              <a:rPr lang="ja-JP" altLang="en-US" sz="4000" dirty="0" smtClean="0">
                <a:latin typeface="+mn-ea"/>
              </a:rPr>
              <a:t>「</a:t>
            </a:r>
            <a:r>
              <a:rPr lang="ja-JP" altLang="en-US" sz="4000" dirty="0">
                <a:latin typeface="+mn-ea"/>
              </a:rPr>
              <a:t>いじめ」であると思いますか</a:t>
            </a:r>
            <a:r>
              <a:rPr lang="ja-JP" altLang="en-US" sz="4000" dirty="0" smtClean="0">
                <a:latin typeface="+mn-ea"/>
              </a:rPr>
              <a:t>。</a:t>
            </a:r>
            <a:r>
              <a:rPr lang="en-US" altLang="ja-JP" sz="4000" dirty="0" smtClean="0">
                <a:latin typeface="+mn-ea"/>
              </a:rPr>
              <a:t/>
            </a:r>
            <a:br>
              <a:rPr lang="en-US" altLang="ja-JP" sz="4000" dirty="0" smtClean="0">
                <a:latin typeface="+mn-ea"/>
              </a:rPr>
            </a:br>
            <a:r>
              <a:rPr lang="ja-JP" altLang="en-US" sz="4000" dirty="0" smtClean="0">
                <a:latin typeface="+mn-ea"/>
              </a:rPr>
              <a:t>「</a:t>
            </a:r>
            <a:r>
              <a:rPr lang="ja-JP" altLang="en-US" sz="4000" dirty="0">
                <a:latin typeface="+mn-ea"/>
              </a:rPr>
              <a:t>いじめではない」と思いますか</a:t>
            </a:r>
            <a:r>
              <a:rPr lang="ja-JP" altLang="en-US" sz="4000" dirty="0" smtClean="0">
                <a:latin typeface="+mn-ea"/>
              </a:rPr>
              <a:t>。</a:t>
            </a:r>
            <a:endParaRPr lang="ja-JP" altLang="en-US" sz="40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66571"/>
            <a:ext cx="8633013" cy="735106"/>
          </a:xfrm>
        </p:spPr>
        <p:txBody>
          <a:bodyPr>
            <a:noAutofit/>
          </a:bodyPr>
          <a:lstStyle/>
          <a:p>
            <a:pPr marL="514350" indent="-514350"/>
            <a:r>
              <a:rPr lang="ja-JP" altLang="en-US" sz="2400" dirty="0" smtClean="0">
                <a:latin typeface="+mj-ea"/>
              </a:rPr>
              <a:t>３．文字</a:t>
            </a:r>
            <a:r>
              <a:rPr lang="ja-JP" altLang="en-US" sz="2400" dirty="0">
                <a:latin typeface="+mj-ea"/>
              </a:rPr>
              <a:t>での表現を変えることで伝わり方が変わるのか</a:t>
            </a:r>
          </a:p>
        </p:txBody>
      </p:sp>
    </p:spTree>
    <p:extLst>
      <p:ext uri="{BB962C8B-B14F-4D97-AF65-F5344CB8AC3E}">
        <p14:creationId xmlns:p14="http://schemas.microsoft.com/office/powerpoint/2010/main" val="21880446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572881" y="1022000"/>
            <a:ext cx="4311143" cy="960915"/>
            <a:chOff x="4572881" y="1022000"/>
            <a:chExt cx="4311143" cy="960915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1792" y="1264058"/>
              <a:ext cx="685833" cy="685833"/>
            </a:xfrm>
            <a:prstGeom prst="rect">
              <a:avLst/>
            </a:prstGeom>
          </p:spPr>
        </p:pic>
        <p:sp>
          <p:nvSpPr>
            <p:cNvPr id="2" name="角丸四角形 1"/>
            <p:cNvSpPr/>
            <p:nvPr/>
          </p:nvSpPr>
          <p:spPr bwMode="auto">
            <a:xfrm>
              <a:off x="5307106" y="1264058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ん？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なにこのグループ</a:t>
              </a:r>
            </a:p>
          </p:txBody>
        </p:sp>
        <p:sp>
          <p:nvSpPr>
            <p:cNvPr id="20520" name="テキスト ボックス 10"/>
            <p:cNvSpPr txBox="1">
              <a:spLocks noChangeArrowheads="1"/>
            </p:cNvSpPr>
            <p:nvPr/>
          </p:nvSpPr>
          <p:spPr bwMode="auto">
            <a:xfrm>
              <a:off x="8165395" y="1022000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42" name="テキスト ボックス 10"/>
            <p:cNvSpPr txBox="1">
              <a:spLocks noChangeArrowheads="1"/>
            </p:cNvSpPr>
            <p:nvPr/>
          </p:nvSpPr>
          <p:spPr bwMode="auto">
            <a:xfrm>
              <a:off x="4572881" y="1394864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1:02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49559" y="1610728"/>
            <a:ext cx="4333716" cy="980467"/>
            <a:chOff x="249559" y="1610728"/>
            <a:chExt cx="4333716" cy="980467"/>
          </a:xfrm>
        </p:grpSpPr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494" y="1872338"/>
              <a:ext cx="685417" cy="685417"/>
            </a:xfrm>
            <a:prstGeom prst="rect">
              <a:avLst/>
            </a:prstGeom>
          </p:spPr>
        </p:pic>
        <p:sp>
          <p:nvSpPr>
            <p:cNvPr id="67" name="角丸四角形 66"/>
            <p:cNvSpPr/>
            <p:nvPr/>
          </p:nvSpPr>
          <p:spPr bwMode="auto">
            <a:xfrm>
              <a:off x="1118911" y="1872338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タマミをはずしたよ</a:t>
              </a:r>
            </a:p>
          </p:txBody>
        </p:sp>
        <p:sp>
          <p:nvSpPr>
            <p:cNvPr id="68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1610728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69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2031711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1:02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49559" y="3642951"/>
            <a:ext cx="5057547" cy="954722"/>
            <a:chOff x="249559" y="3642951"/>
            <a:chExt cx="5057547" cy="954722"/>
          </a:xfrm>
        </p:grpSpPr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98" y="3904869"/>
              <a:ext cx="666750" cy="666750"/>
            </a:xfrm>
            <a:prstGeom prst="rect">
              <a:avLst/>
            </a:prstGeom>
          </p:spPr>
        </p:pic>
        <p:sp>
          <p:nvSpPr>
            <p:cNvPr id="72" name="角丸四角形 71"/>
            <p:cNvSpPr/>
            <p:nvPr/>
          </p:nvSpPr>
          <p:spPr bwMode="auto">
            <a:xfrm>
              <a:off x="1118911" y="3878816"/>
              <a:ext cx="3464364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マイ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が 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タマミがいないところでみんなに相談があるんだって</a:t>
              </a:r>
            </a:p>
          </p:txBody>
        </p:sp>
        <p:sp>
          <p:nvSpPr>
            <p:cNvPr id="73" name="テキスト ボックス 10"/>
            <p:cNvSpPr txBox="1">
              <a:spLocks noChangeArrowheads="1"/>
            </p:cNvSpPr>
            <p:nvPr/>
          </p:nvSpPr>
          <p:spPr bwMode="auto">
            <a:xfrm>
              <a:off x="4588477" y="4038189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1:02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5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364295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49559" y="2600224"/>
            <a:ext cx="4321544" cy="972827"/>
            <a:chOff x="249559" y="2600224"/>
            <a:chExt cx="4321544" cy="972827"/>
          </a:xfrm>
        </p:grpSpPr>
        <p:pic>
          <p:nvPicPr>
            <p:cNvPr id="49" name="図 4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658" y="2854194"/>
              <a:ext cx="666750" cy="666750"/>
            </a:xfrm>
            <a:prstGeom prst="rect">
              <a:avLst/>
            </a:prstGeom>
          </p:spPr>
        </p:pic>
        <p:sp>
          <p:nvSpPr>
            <p:cNvPr id="70" name="角丸四角形 69"/>
            <p:cNvSpPr/>
            <p:nvPr/>
          </p:nvSpPr>
          <p:spPr bwMode="auto">
            <a:xfrm>
              <a:off x="1118911" y="2854194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新バスケ部グループ</a:t>
              </a:r>
            </a:p>
          </p:txBody>
        </p:sp>
        <p:sp>
          <p:nvSpPr>
            <p:cNvPr id="71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3013567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1:02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260022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3145070" y="116632"/>
            <a:ext cx="2852064" cy="584775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>
                <a:solidFill>
                  <a:prstClr val="white"/>
                </a:solidFill>
                <a:latin typeface="+mn-ea"/>
              </a:rPr>
              <a:t>2</a:t>
            </a:r>
            <a:r>
              <a:rPr lang="en-US" altLang="ja-JP" sz="1600" dirty="0" smtClean="0">
                <a:solidFill>
                  <a:prstClr val="white"/>
                </a:solidFill>
                <a:latin typeface="+mn-ea"/>
              </a:rPr>
              <a:t>1:01</a:t>
            </a:r>
            <a:br>
              <a:rPr lang="en-US" altLang="ja-JP" sz="1600" dirty="0" smtClean="0">
                <a:solidFill>
                  <a:prstClr val="white"/>
                </a:solidFill>
                <a:latin typeface="+mn-ea"/>
              </a:rPr>
            </a:br>
            <a:r>
              <a:rPr lang="ja-JP" altLang="en-US" sz="1600" dirty="0">
                <a:solidFill>
                  <a:prstClr val="white"/>
                </a:solidFill>
                <a:latin typeface="+mn-ea"/>
              </a:rPr>
              <a:t>マイ</a:t>
            </a:r>
            <a:r>
              <a:rPr lang="ja-JP" altLang="en-US" sz="1600" dirty="0" smtClean="0">
                <a:solidFill>
                  <a:prstClr val="white"/>
                </a:solidFill>
                <a:latin typeface="+mn-ea"/>
              </a:rPr>
              <a:t>がアイを招待しました。</a:t>
            </a:r>
            <a:endParaRPr lang="en-US" altLang="ja-JP" sz="1600" dirty="0" smtClean="0">
              <a:solidFill>
                <a:prstClr val="white"/>
              </a:solidFill>
              <a:latin typeface="+mn-ea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49559" y="5678256"/>
            <a:ext cx="5057547" cy="962489"/>
            <a:chOff x="249559" y="5678256"/>
            <a:chExt cx="5057547" cy="962489"/>
          </a:xfrm>
        </p:grpSpPr>
        <p:pic>
          <p:nvPicPr>
            <p:cNvPr id="52" name="図 5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98" y="5973995"/>
              <a:ext cx="666750" cy="666750"/>
            </a:xfrm>
            <a:prstGeom prst="rect">
              <a:avLst/>
            </a:prstGeom>
          </p:spPr>
        </p:pic>
        <p:sp>
          <p:nvSpPr>
            <p:cNvPr id="33" name="角丸四角形 32"/>
            <p:cNvSpPr/>
            <p:nvPr/>
          </p:nvSpPr>
          <p:spPr bwMode="auto">
            <a:xfrm>
              <a:off x="1118911" y="5914121"/>
              <a:ext cx="3452191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マイ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にかわいいって言ってほしいん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じゃない？</a:t>
              </a:r>
            </a:p>
          </p:txBody>
        </p:sp>
        <p:sp>
          <p:nvSpPr>
            <p:cNvPr id="34" name="テキスト ボックス 10"/>
            <p:cNvSpPr txBox="1">
              <a:spLocks noChangeArrowheads="1"/>
            </p:cNvSpPr>
            <p:nvPr/>
          </p:nvSpPr>
          <p:spPr bwMode="auto">
            <a:xfrm>
              <a:off x="4588477" y="6073494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5678256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49559" y="4644494"/>
            <a:ext cx="5747575" cy="954897"/>
            <a:chOff x="249559" y="4644494"/>
            <a:chExt cx="5747575" cy="954897"/>
          </a:xfrm>
        </p:grpSpPr>
        <p:pic>
          <p:nvPicPr>
            <p:cNvPr id="51" name="図 5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494" y="4880534"/>
              <a:ext cx="685417" cy="685417"/>
            </a:xfrm>
            <a:prstGeom prst="rect">
              <a:avLst/>
            </a:prstGeom>
          </p:spPr>
        </p:pic>
        <p:sp>
          <p:nvSpPr>
            <p:cNvPr id="31" name="角丸四角形 30"/>
            <p:cNvSpPr/>
            <p:nvPr/>
          </p:nvSpPr>
          <p:spPr bwMode="auto">
            <a:xfrm>
              <a:off x="1118912" y="4880534"/>
              <a:ext cx="4159594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タマミの自撮りにどんな反応したらいい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かわかんないん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だよね</a:t>
              </a:r>
            </a:p>
          </p:txBody>
        </p:sp>
        <p:sp>
          <p:nvSpPr>
            <p:cNvPr id="32" name="テキスト ボックス 10"/>
            <p:cNvSpPr txBox="1">
              <a:spLocks noChangeArrowheads="1"/>
            </p:cNvSpPr>
            <p:nvPr/>
          </p:nvSpPr>
          <p:spPr bwMode="auto">
            <a:xfrm>
              <a:off x="5278505" y="5039907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7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464449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5096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572881" y="295835"/>
            <a:ext cx="4311143" cy="960915"/>
            <a:chOff x="4572881" y="295835"/>
            <a:chExt cx="4311143" cy="960915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5395" y="554404"/>
              <a:ext cx="685833" cy="685833"/>
            </a:xfrm>
            <a:prstGeom prst="rect">
              <a:avLst/>
            </a:prstGeom>
          </p:spPr>
        </p:pic>
        <p:sp>
          <p:nvSpPr>
            <p:cNvPr id="2" name="角丸四角形 1"/>
            <p:cNvSpPr/>
            <p:nvPr/>
          </p:nvSpPr>
          <p:spPr bwMode="auto">
            <a:xfrm>
              <a:off x="5307106" y="537893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部連絡しないの？</a:t>
              </a:r>
            </a:p>
          </p:txBody>
        </p:sp>
        <p:sp>
          <p:nvSpPr>
            <p:cNvPr id="20520" name="テキスト ボックス 10"/>
            <p:cNvSpPr txBox="1">
              <a:spLocks noChangeArrowheads="1"/>
            </p:cNvSpPr>
            <p:nvPr/>
          </p:nvSpPr>
          <p:spPr bwMode="auto">
            <a:xfrm>
              <a:off x="8165395" y="295835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42" name="テキスト ボックス 10"/>
            <p:cNvSpPr txBox="1">
              <a:spLocks noChangeArrowheads="1"/>
            </p:cNvSpPr>
            <p:nvPr/>
          </p:nvSpPr>
          <p:spPr bwMode="auto">
            <a:xfrm>
              <a:off x="4572881" y="668699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49559" y="1010073"/>
            <a:ext cx="4333716" cy="980467"/>
            <a:chOff x="249559" y="1010073"/>
            <a:chExt cx="4333716" cy="980467"/>
          </a:xfrm>
        </p:grpSpPr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97" y="1305123"/>
              <a:ext cx="685417" cy="685417"/>
            </a:xfrm>
            <a:prstGeom prst="rect">
              <a:avLst/>
            </a:prstGeom>
          </p:spPr>
        </p:pic>
        <p:sp>
          <p:nvSpPr>
            <p:cNvPr id="67" name="角丸四角形 66"/>
            <p:cNvSpPr/>
            <p:nvPr/>
          </p:nvSpPr>
          <p:spPr bwMode="auto">
            <a:xfrm>
              <a:off x="1118911" y="1271683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 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に？</a:t>
              </a:r>
              <a:endParaRPr lang="ja-JP" altLang="en-US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68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1010073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69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143105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49559" y="3194701"/>
            <a:ext cx="4341252" cy="954722"/>
            <a:chOff x="249559" y="3194701"/>
            <a:chExt cx="4341252" cy="954722"/>
          </a:xfrm>
        </p:grpSpPr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101" y="3456311"/>
              <a:ext cx="666750" cy="666750"/>
            </a:xfrm>
            <a:prstGeom prst="rect">
              <a:avLst/>
            </a:prstGeom>
          </p:spPr>
        </p:pic>
        <p:sp>
          <p:nvSpPr>
            <p:cNvPr id="72" name="角丸四角形 71"/>
            <p:cNvSpPr/>
            <p:nvPr/>
          </p:nvSpPr>
          <p:spPr bwMode="auto">
            <a:xfrm>
              <a:off x="1118911" y="3430566"/>
              <a:ext cx="2745735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タマミのことを相談するだけだよ</a:t>
              </a:r>
            </a:p>
          </p:txBody>
        </p:sp>
        <p:sp>
          <p:nvSpPr>
            <p:cNvPr id="73" name="テキスト ボックス 10"/>
            <p:cNvSpPr txBox="1">
              <a:spLocks noChangeArrowheads="1"/>
            </p:cNvSpPr>
            <p:nvPr/>
          </p:nvSpPr>
          <p:spPr bwMode="auto">
            <a:xfrm>
              <a:off x="3872182" y="3589939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5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319470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49559" y="2107149"/>
            <a:ext cx="4321544" cy="972827"/>
            <a:chOff x="249559" y="2107149"/>
            <a:chExt cx="4321544" cy="972827"/>
          </a:xfrm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101" y="2387172"/>
              <a:ext cx="666750" cy="666750"/>
            </a:xfrm>
            <a:prstGeom prst="rect">
              <a:avLst/>
            </a:prstGeom>
          </p:spPr>
        </p:pic>
        <p:sp>
          <p:nvSpPr>
            <p:cNvPr id="70" name="角丸四角形 69"/>
            <p:cNvSpPr/>
            <p:nvPr/>
          </p:nvSpPr>
          <p:spPr bwMode="auto">
            <a:xfrm>
              <a:off x="1118911" y="2361119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部連絡はするよ</a:t>
              </a:r>
            </a:p>
          </p:txBody>
        </p:sp>
        <p:sp>
          <p:nvSpPr>
            <p:cNvPr id="71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2520492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2107149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49559" y="5346551"/>
            <a:ext cx="4333716" cy="954722"/>
            <a:chOff x="249559" y="5346551"/>
            <a:chExt cx="4333716" cy="954722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101" y="5600229"/>
              <a:ext cx="666750" cy="666750"/>
            </a:xfrm>
            <a:prstGeom prst="rect">
              <a:avLst/>
            </a:prstGeom>
          </p:spPr>
        </p:pic>
        <p:sp>
          <p:nvSpPr>
            <p:cNvPr id="33" name="角丸四角形 32"/>
            <p:cNvSpPr/>
            <p:nvPr/>
          </p:nvSpPr>
          <p:spPr bwMode="auto">
            <a:xfrm>
              <a:off x="1118911" y="5582416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タマミは私にも返事</a:t>
              </a:r>
              <a:r>
                <a:rPr lang="ja-JP" altLang="en-US" dirty="0" err="1">
                  <a:solidFill>
                    <a:prstClr val="black"/>
                  </a:solidFill>
                  <a:latin typeface="+mn-ea"/>
                </a:rPr>
                <a:t>くるの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遅いよ</a:t>
              </a:r>
            </a:p>
          </p:txBody>
        </p:sp>
        <p:sp>
          <p:nvSpPr>
            <p:cNvPr id="34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5741789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1:04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534655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49559" y="4232104"/>
            <a:ext cx="4321544" cy="990757"/>
            <a:chOff x="249559" y="4232104"/>
            <a:chExt cx="4321544" cy="990757"/>
          </a:xfrm>
        </p:grpSpPr>
        <p:pic>
          <p:nvPicPr>
            <p:cNvPr id="43" name="図 4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767" y="4537444"/>
              <a:ext cx="685417" cy="685417"/>
            </a:xfrm>
            <a:prstGeom prst="rect">
              <a:avLst/>
            </a:prstGeom>
          </p:spPr>
        </p:pic>
        <p:sp>
          <p:nvSpPr>
            <p:cNvPr id="31" name="角丸四角形 30"/>
            <p:cNvSpPr/>
            <p:nvPr/>
          </p:nvSpPr>
          <p:spPr bwMode="auto">
            <a:xfrm>
              <a:off x="1118911" y="4504004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タマミってわたしに返事がおそいんだよね</a:t>
              </a:r>
            </a:p>
          </p:txBody>
        </p:sp>
        <p:sp>
          <p:nvSpPr>
            <p:cNvPr id="32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4663377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1:04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7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423210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99750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3864646" y="1972607"/>
            <a:ext cx="5029772" cy="960915"/>
            <a:chOff x="3864646" y="1972607"/>
            <a:chExt cx="5029772" cy="960915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1792" y="2247434"/>
              <a:ext cx="685833" cy="685833"/>
            </a:xfrm>
            <a:prstGeom prst="rect">
              <a:avLst/>
            </a:prstGeom>
          </p:spPr>
        </p:pic>
        <p:sp>
          <p:nvSpPr>
            <p:cNvPr id="2" name="角丸四角形 1"/>
            <p:cNvSpPr/>
            <p:nvPr/>
          </p:nvSpPr>
          <p:spPr bwMode="auto">
            <a:xfrm>
              <a:off x="4571104" y="2214665"/>
              <a:ext cx="3471666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わたし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には早いよ？</a:t>
              </a:r>
              <a:endParaRPr lang="ja-JP" altLang="en-US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0520" name="テキスト ボックス 10"/>
            <p:cNvSpPr txBox="1">
              <a:spLocks noChangeArrowheads="1"/>
            </p:cNvSpPr>
            <p:nvPr/>
          </p:nvSpPr>
          <p:spPr bwMode="auto">
            <a:xfrm>
              <a:off x="8175789" y="1972607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42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239029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49559" y="1010073"/>
            <a:ext cx="5040173" cy="980467"/>
            <a:chOff x="249559" y="1010073"/>
            <a:chExt cx="5040173" cy="980467"/>
          </a:xfrm>
        </p:grpSpPr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658" y="1297736"/>
              <a:ext cx="666750" cy="666750"/>
            </a:xfrm>
            <a:prstGeom prst="rect">
              <a:avLst/>
            </a:prstGeom>
          </p:spPr>
        </p:pic>
        <p:sp>
          <p:nvSpPr>
            <p:cNvPr id="67" name="角丸四角形 66"/>
            <p:cNvSpPr/>
            <p:nvPr/>
          </p:nvSpPr>
          <p:spPr bwMode="auto">
            <a:xfrm>
              <a:off x="1118911" y="1271683"/>
              <a:ext cx="3452192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タマミはシュンスケには返事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はやいんだって</a:t>
              </a:r>
              <a:endParaRPr lang="ja-JP" altLang="en-US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68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1010073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</a:p>
          </p:txBody>
        </p:sp>
        <p:sp>
          <p:nvSpPr>
            <p:cNvPr id="69" name="テキスト ボックス 10"/>
            <p:cNvSpPr txBox="1">
              <a:spLocks noChangeArrowheads="1"/>
            </p:cNvSpPr>
            <p:nvPr/>
          </p:nvSpPr>
          <p:spPr bwMode="auto">
            <a:xfrm>
              <a:off x="4571103" y="143105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1:04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49559" y="2813598"/>
            <a:ext cx="4333716" cy="972652"/>
            <a:chOff x="249559" y="2813598"/>
            <a:chExt cx="4333716" cy="972652"/>
          </a:xfrm>
        </p:grpSpPr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658" y="3111376"/>
              <a:ext cx="666750" cy="666750"/>
            </a:xfrm>
            <a:prstGeom prst="rect">
              <a:avLst/>
            </a:prstGeom>
          </p:spPr>
        </p:pic>
        <p:sp>
          <p:nvSpPr>
            <p:cNvPr id="72" name="角丸四角形 71"/>
            <p:cNvSpPr/>
            <p:nvPr/>
          </p:nvSpPr>
          <p:spPr bwMode="auto">
            <a:xfrm>
              <a:off x="1118911" y="3067393"/>
              <a:ext cx="2745735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あーそうなんだ</a:t>
              </a:r>
            </a:p>
          </p:txBody>
        </p:sp>
        <p:sp>
          <p:nvSpPr>
            <p:cNvPr id="73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3244696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5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2813598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49559" y="4986945"/>
            <a:ext cx="5052345" cy="937798"/>
            <a:chOff x="249559" y="4986945"/>
            <a:chExt cx="5052345" cy="937798"/>
          </a:xfrm>
        </p:grpSpPr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98" y="5231939"/>
              <a:ext cx="666750" cy="666750"/>
            </a:xfrm>
            <a:prstGeom prst="rect">
              <a:avLst/>
            </a:prstGeom>
          </p:spPr>
        </p:pic>
        <p:sp>
          <p:nvSpPr>
            <p:cNvPr id="33" name="角丸四角形 32"/>
            <p:cNvSpPr/>
            <p:nvPr/>
          </p:nvSpPr>
          <p:spPr bwMode="auto">
            <a:xfrm>
              <a:off x="1118911" y="5205886"/>
              <a:ext cx="3452193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タマミはいつも相手えらんで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返事してるのかな？</a:t>
              </a:r>
            </a:p>
          </p:txBody>
        </p:sp>
        <p:sp>
          <p:nvSpPr>
            <p:cNvPr id="34" name="テキスト ボックス 10"/>
            <p:cNvSpPr txBox="1">
              <a:spLocks noChangeArrowheads="1"/>
            </p:cNvSpPr>
            <p:nvPr/>
          </p:nvSpPr>
          <p:spPr bwMode="auto">
            <a:xfrm>
              <a:off x="4583275" y="5360648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4986945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マイン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49559" y="3855574"/>
            <a:ext cx="4321544" cy="990757"/>
            <a:chOff x="249559" y="3855574"/>
            <a:chExt cx="4321544" cy="990757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494" y="4144193"/>
              <a:ext cx="685417" cy="685417"/>
            </a:xfrm>
            <a:prstGeom prst="rect">
              <a:avLst/>
            </a:prstGeom>
          </p:spPr>
        </p:pic>
        <p:sp>
          <p:nvSpPr>
            <p:cNvPr id="31" name="角丸四角形 30"/>
            <p:cNvSpPr/>
            <p:nvPr/>
          </p:nvSpPr>
          <p:spPr bwMode="auto">
            <a:xfrm>
              <a:off x="1118911" y="4127474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うちらには</a:t>
              </a:r>
              <a:br>
                <a:rPr lang="ja-JP" altLang="en-US" dirty="0">
                  <a:solidFill>
                    <a:prstClr val="black"/>
                  </a:solidFill>
                  <a:latin typeface="+mn-ea"/>
                </a:rPr>
              </a:b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全然早くないんだよね</a:t>
              </a:r>
              <a:endParaRPr lang="ja-JP" altLang="en-US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2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4286847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37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385557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29399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88605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文字に</a:t>
            </a:r>
            <a:r>
              <a:rPr lang="ja-JP" altLang="en-US" sz="2400" spc="-360" dirty="0" smtClean="0">
                <a:latin typeface="+mj-ea"/>
              </a:rPr>
              <a:t>よるコミュニケーション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>
                <a:latin typeface="+mn-ea"/>
              </a:rPr>
              <a:t>授業</a:t>
            </a:r>
            <a:r>
              <a:rPr lang="ja-JP" altLang="en-US" sz="3600" b="1" dirty="0" smtClean="0">
                <a:latin typeface="+mn-ea"/>
              </a:rPr>
              <a:t>の</a:t>
            </a:r>
            <a:r>
              <a:rPr lang="ja-JP" altLang="en-US" sz="3600" b="1" dirty="0">
                <a:latin typeface="+mn-ea"/>
              </a:rPr>
              <a:t>予定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ネット上</a:t>
            </a:r>
            <a:r>
              <a:rPr lang="ja-JP" altLang="en-US" sz="3600" dirty="0">
                <a:latin typeface="+mn-ea"/>
              </a:rPr>
              <a:t>の</a:t>
            </a:r>
            <a:r>
              <a:rPr lang="ja-JP" altLang="en-US" sz="3600" dirty="0" smtClean="0">
                <a:latin typeface="+mn-ea"/>
              </a:rPr>
              <a:t>コミュニケーション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ならでは</a:t>
            </a:r>
            <a:r>
              <a:rPr lang="ja-JP" altLang="en-US" sz="3600" dirty="0">
                <a:latin typeface="+mn-ea"/>
              </a:rPr>
              <a:t>の</a:t>
            </a:r>
            <a:r>
              <a:rPr lang="ja-JP" altLang="en-US" sz="3600" dirty="0" smtClean="0">
                <a:latin typeface="+mn-ea"/>
              </a:rPr>
              <a:t>よさ</a:t>
            </a:r>
            <a:endParaRPr lang="en-US" altLang="ja-JP" sz="3600" dirty="0" smtClean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文字</a:t>
            </a:r>
            <a:r>
              <a:rPr lang="ja-JP" altLang="en-US" sz="3600" dirty="0">
                <a:latin typeface="+mn-ea"/>
              </a:rPr>
              <a:t>での表現で気持ちを伝えるには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文字</a:t>
            </a:r>
            <a:r>
              <a:rPr lang="ja-JP" altLang="en-US" sz="3600" dirty="0">
                <a:latin typeface="+mn-ea"/>
              </a:rPr>
              <a:t>での表現を変えること</a:t>
            </a:r>
            <a:r>
              <a:rPr lang="ja-JP" altLang="en-US" sz="3600" dirty="0" smtClean="0">
                <a:latin typeface="+mn-ea"/>
              </a:rPr>
              <a:t>で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伝わり方</a:t>
            </a:r>
            <a:r>
              <a:rPr lang="ja-JP" altLang="en-US" sz="3600" dirty="0">
                <a:latin typeface="+mn-ea"/>
              </a:rPr>
              <a:t>が変わるのか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教員</a:t>
            </a:r>
            <a:r>
              <a:rPr lang="ja-JP" altLang="en-US" sz="3600" dirty="0">
                <a:latin typeface="+mn-ea"/>
              </a:rPr>
              <a:t>の</a:t>
            </a:r>
            <a:r>
              <a:rPr lang="ja-JP" altLang="en-US" sz="3600" dirty="0" smtClean="0">
                <a:latin typeface="+mn-ea"/>
              </a:rPr>
              <a:t>意見</a:t>
            </a:r>
            <a:endParaRPr lang="en-US" altLang="ja-JP" sz="36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4000" b="1" dirty="0" smtClean="0">
                <a:latin typeface="+mj-ea"/>
                <a:ea typeface="+mj-ea"/>
              </a:rPr>
              <a:t>問６</a:t>
            </a:r>
            <a:endParaRPr lang="ja-JP" altLang="en-US" sz="4000" b="1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ja-JP" altLang="en-US" sz="4000" dirty="0">
                <a:latin typeface="+mj-ea"/>
                <a:ea typeface="+mj-ea"/>
              </a:rPr>
              <a:t>この状況は、あなたに</a:t>
            </a:r>
            <a:r>
              <a:rPr lang="ja-JP" altLang="en-US" sz="4000" dirty="0" smtClean="0">
                <a:latin typeface="+mj-ea"/>
                <a:ea typeface="+mj-ea"/>
              </a:rPr>
              <a:t>とって</a:t>
            </a:r>
            <a:r>
              <a:rPr lang="en-US" altLang="ja-JP" sz="4000" dirty="0" smtClean="0">
                <a:latin typeface="+mj-ea"/>
                <a:ea typeface="+mj-ea"/>
              </a:rPr>
              <a:t/>
            </a:r>
            <a:br>
              <a:rPr lang="en-US" altLang="ja-JP" sz="4000" dirty="0" smtClean="0">
                <a:latin typeface="+mj-ea"/>
                <a:ea typeface="+mj-ea"/>
              </a:rPr>
            </a:br>
            <a:r>
              <a:rPr lang="ja-JP" altLang="en-US" sz="4000" dirty="0" smtClean="0">
                <a:latin typeface="+mj-ea"/>
                <a:ea typeface="+mj-ea"/>
              </a:rPr>
              <a:t>「</a:t>
            </a:r>
            <a:r>
              <a:rPr lang="ja-JP" altLang="en-US" sz="4000" dirty="0">
                <a:latin typeface="+mj-ea"/>
                <a:ea typeface="+mj-ea"/>
              </a:rPr>
              <a:t>いじめ」であると思いますか</a:t>
            </a:r>
            <a:r>
              <a:rPr lang="ja-JP" altLang="en-US" sz="4000" dirty="0" smtClean="0">
                <a:latin typeface="+mj-ea"/>
                <a:ea typeface="+mj-ea"/>
              </a:rPr>
              <a:t>。</a:t>
            </a:r>
            <a:r>
              <a:rPr lang="en-US" altLang="ja-JP" sz="4000" dirty="0" smtClean="0">
                <a:latin typeface="+mj-ea"/>
                <a:ea typeface="+mj-ea"/>
              </a:rPr>
              <a:t/>
            </a:r>
            <a:br>
              <a:rPr lang="en-US" altLang="ja-JP" sz="4000" dirty="0" smtClean="0">
                <a:latin typeface="+mj-ea"/>
                <a:ea typeface="+mj-ea"/>
              </a:rPr>
            </a:br>
            <a:r>
              <a:rPr lang="ja-JP" altLang="en-US" sz="4000" dirty="0" smtClean="0">
                <a:latin typeface="+mj-ea"/>
                <a:ea typeface="+mj-ea"/>
              </a:rPr>
              <a:t>「</a:t>
            </a:r>
            <a:r>
              <a:rPr lang="ja-JP" altLang="en-US" sz="4000" dirty="0">
                <a:latin typeface="+mj-ea"/>
                <a:ea typeface="+mj-ea"/>
              </a:rPr>
              <a:t>いじめではない」と思いますか</a:t>
            </a:r>
            <a:r>
              <a:rPr lang="ja-JP" altLang="en-US" sz="4000" dirty="0" smtClean="0">
                <a:latin typeface="+mj-ea"/>
                <a:ea typeface="+mj-ea"/>
              </a:rPr>
              <a:t>。</a:t>
            </a:r>
            <a:endParaRPr lang="ja-JP" altLang="en-US" sz="4000" dirty="0">
              <a:latin typeface="+mj-ea"/>
              <a:ea typeface="+mj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66571"/>
            <a:ext cx="8633013" cy="735106"/>
          </a:xfrm>
        </p:spPr>
        <p:txBody>
          <a:bodyPr>
            <a:noAutofit/>
          </a:bodyPr>
          <a:lstStyle/>
          <a:p>
            <a:pPr marL="514350" indent="-514350"/>
            <a:r>
              <a:rPr lang="ja-JP" altLang="en-US" sz="2400" dirty="0" smtClean="0">
                <a:latin typeface="+mj-ea"/>
              </a:rPr>
              <a:t>３．文字</a:t>
            </a:r>
            <a:r>
              <a:rPr lang="ja-JP" altLang="en-US" sz="2400" dirty="0">
                <a:latin typeface="+mj-ea"/>
              </a:rPr>
              <a:t>での表現を変えることで伝わり方が変わるのか</a:t>
            </a:r>
          </a:p>
        </p:txBody>
      </p:sp>
    </p:spTree>
    <p:extLst>
      <p:ext uri="{BB962C8B-B14F-4D97-AF65-F5344CB8AC3E}">
        <p14:creationId xmlns:p14="http://schemas.microsoft.com/office/powerpoint/2010/main" val="27056054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66571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１．ネット上</a:t>
            </a:r>
            <a:r>
              <a:rPr lang="ja-JP" altLang="en-US" sz="2400" spc="-360" dirty="0">
                <a:latin typeface="+mj-ea"/>
              </a:rPr>
              <a:t>のコミュニケーションならではのよさ</a:t>
            </a: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問１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ネット上のコミュニケーションならでは</a:t>
            </a:r>
            <a:r>
              <a:rPr lang="ja-JP" altLang="en-US" sz="3600" dirty="0" smtClean="0">
                <a:latin typeface="+mn-ea"/>
              </a:rPr>
              <a:t>のよい</a:t>
            </a:r>
            <a:r>
              <a:rPr lang="ja-JP" altLang="en-US" sz="3600" dirty="0">
                <a:latin typeface="+mn-ea"/>
              </a:rPr>
              <a:t>点と悪い点を挙げて</a:t>
            </a:r>
            <a:r>
              <a:rPr lang="ja-JP" altLang="en-US" sz="3600" dirty="0" smtClean="0">
                <a:latin typeface="+mn-ea"/>
              </a:rPr>
              <a:t>ください。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124" y="3923387"/>
            <a:ext cx="1795809" cy="239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3998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77588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dirty="0" smtClean="0">
                <a:latin typeface="+mj-ea"/>
              </a:rPr>
              <a:t>２．</a:t>
            </a:r>
            <a:r>
              <a:rPr lang="ja-JP" altLang="en-US" sz="2400" dirty="0">
                <a:latin typeface="+mj-ea"/>
              </a:rPr>
              <a:t>文字での表現で気持ちを伝えるに</a:t>
            </a:r>
            <a:r>
              <a:rPr lang="ja-JP" altLang="en-US" sz="2400" dirty="0" smtClean="0">
                <a:latin typeface="+mj-ea"/>
              </a:rPr>
              <a:t>は</a:t>
            </a:r>
            <a:endParaRPr kumimoji="1" lang="ja-JP" altLang="en-US" sz="240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>
                <a:latin typeface="+mn-ea"/>
              </a:rPr>
              <a:t>アプリの</a:t>
            </a:r>
            <a:r>
              <a:rPr lang="ja-JP" altLang="en-US" sz="3600" b="1" dirty="0" smtClean="0">
                <a:latin typeface="+mn-ea"/>
              </a:rPr>
              <a:t>トーク</a:t>
            </a:r>
            <a:r>
              <a:rPr lang="ja-JP" altLang="en-US" sz="3600" b="1" dirty="0">
                <a:latin typeface="+mn-ea"/>
              </a:rPr>
              <a:t>画面</a:t>
            </a:r>
            <a:r>
              <a:rPr lang="ja-JP" altLang="en-US" sz="3600" b="1" dirty="0" smtClean="0">
                <a:latin typeface="+mn-ea"/>
              </a:rPr>
              <a:t>を見て考えよう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事例１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320" y="3563009"/>
            <a:ext cx="3637418" cy="2727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8328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4572881" y="1022000"/>
            <a:ext cx="4311143" cy="960915"/>
            <a:chOff x="4572881" y="1022000"/>
            <a:chExt cx="4311143" cy="960915"/>
          </a:xfrm>
        </p:grpSpPr>
        <p:sp>
          <p:nvSpPr>
            <p:cNvPr id="2" name="角丸四角形 1"/>
            <p:cNvSpPr/>
            <p:nvPr/>
          </p:nvSpPr>
          <p:spPr bwMode="auto">
            <a:xfrm>
              <a:off x="5307106" y="1264058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明日の映画の連絡</a:t>
              </a:r>
              <a:r>
                <a:rPr lang="en-US" altLang="ja-JP" dirty="0">
                  <a:solidFill>
                    <a:prstClr val="black"/>
                  </a:solidFill>
                  <a:latin typeface="+mn-ea"/>
                </a:rPr>
                <a:t>♡</a:t>
              </a:r>
              <a:br>
                <a:rPr lang="en-US" altLang="ja-JP" dirty="0">
                  <a:solidFill>
                    <a:prstClr val="black"/>
                  </a:solidFill>
                  <a:latin typeface="+mn-ea"/>
                </a:rPr>
              </a:b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まゆはこれるよ</a:t>
              </a:r>
              <a:r>
                <a:rPr lang="en-US" altLang="ja-JP" dirty="0">
                  <a:solidFill>
                    <a:prstClr val="black"/>
                  </a:solidFill>
                  <a:latin typeface="+mn-ea"/>
                </a:rPr>
                <a:t>(^o^)/</a:t>
              </a:r>
            </a:p>
          </p:txBody>
        </p:sp>
        <p:sp>
          <p:nvSpPr>
            <p:cNvPr id="20520" name="テキスト ボックス 10"/>
            <p:cNvSpPr txBox="1">
              <a:spLocks noChangeArrowheads="1"/>
            </p:cNvSpPr>
            <p:nvPr/>
          </p:nvSpPr>
          <p:spPr bwMode="auto">
            <a:xfrm>
              <a:off x="8165395" y="1022000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</p:txBody>
        </p:sp>
        <p:sp>
          <p:nvSpPr>
            <p:cNvPr id="42" name="テキスト ボックス 10"/>
            <p:cNvSpPr txBox="1">
              <a:spLocks noChangeArrowheads="1"/>
            </p:cNvSpPr>
            <p:nvPr/>
          </p:nvSpPr>
          <p:spPr bwMode="auto">
            <a:xfrm>
              <a:off x="4572881" y="1394864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1:02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1792" y="1264058"/>
              <a:ext cx="685833" cy="685833"/>
            </a:xfrm>
            <a:prstGeom prst="rect">
              <a:avLst/>
            </a:prstGeom>
          </p:spPr>
        </p:pic>
      </p:grpSp>
      <p:grpSp>
        <p:nvGrpSpPr>
          <p:cNvPr id="8" name="グループ化 7"/>
          <p:cNvGrpSpPr/>
          <p:nvPr/>
        </p:nvGrpSpPr>
        <p:grpSpPr>
          <a:xfrm>
            <a:off x="249559" y="1718308"/>
            <a:ext cx="4333716" cy="980467"/>
            <a:chOff x="249559" y="1718308"/>
            <a:chExt cx="4333716" cy="980467"/>
          </a:xfrm>
        </p:grpSpPr>
        <p:sp>
          <p:nvSpPr>
            <p:cNvPr id="67" name="角丸四角形 66"/>
            <p:cNvSpPr/>
            <p:nvPr/>
          </p:nvSpPr>
          <p:spPr bwMode="auto">
            <a:xfrm>
              <a:off x="1118911" y="1979918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 err="1" smtClean="0">
                  <a:solidFill>
                    <a:prstClr val="black"/>
                  </a:solidFill>
                  <a:latin typeface="+mn-ea"/>
                </a:rPr>
                <a:t>りょ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ーかい！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68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1718308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69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2139291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1:03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164" y="1996637"/>
              <a:ext cx="685417" cy="685417"/>
            </a:xfrm>
            <a:prstGeom prst="rect">
              <a:avLst/>
            </a:prstGeom>
          </p:spPr>
        </p:pic>
      </p:grpSp>
      <p:grpSp>
        <p:nvGrpSpPr>
          <p:cNvPr id="10" name="グループ化 9"/>
          <p:cNvGrpSpPr/>
          <p:nvPr/>
        </p:nvGrpSpPr>
        <p:grpSpPr>
          <a:xfrm>
            <a:off x="249559" y="3165019"/>
            <a:ext cx="4321544" cy="972827"/>
            <a:chOff x="249559" y="3165019"/>
            <a:chExt cx="4321544" cy="972827"/>
          </a:xfrm>
        </p:grpSpPr>
        <p:sp>
          <p:nvSpPr>
            <p:cNvPr id="70" name="角丸四角形 69"/>
            <p:cNvSpPr/>
            <p:nvPr/>
          </p:nvSpPr>
          <p:spPr bwMode="auto">
            <a:xfrm>
              <a:off x="1118911" y="3418989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そーなんだ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71" name="テキスト ボックス 10"/>
            <p:cNvSpPr txBox="1">
              <a:spLocks noChangeArrowheads="1"/>
            </p:cNvSpPr>
            <p:nvPr/>
          </p:nvSpPr>
          <p:spPr bwMode="auto">
            <a:xfrm>
              <a:off x="3852474" y="3578362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1:04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6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3165019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98" y="3450993"/>
              <a:ext cx="666750" cy="666750"/>
            </a:xfrm>
            <a:prstGeom prst="rect">
              <a:avLst/>
            </a:prstGeom>
          </p:spPr>
        </p:pic>
      </p:grpSp>
      <p:grpSp>
        <p:nvGrpSpPr>
          <p:cNvPr id="9" name="グループ化 8"/>
          <p:cNvGrpSpPr/>
          <p:nvPr/>
        </p:nvGrpSpPr>
        <p:grpSpPr>
          <a:xfrm>
            <a:off x="4572881" y="2465714"/>
            <a:ext cx="4311143" cy="960915"/>
            <a:chOff x="4572881" y="2465714"/>
            <a:chExt cx="4311143" cy="960915"/>
          </a:xfrm>
        </p:grpSpPr>
        <p:sp>
          <p:nvSpPr>
            <p:cNvPr id="43" name="角丸四角形 42"/>
            <p:cNvSpPr/>
            <p:nvPr/>
          </p:nvSpPr>
          <p:spPr bwMode="auto">
            <a:xfrm>
              <a:off x="5307106" y="2707772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も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これるんだって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4" name="テキスト ボックス 10"/>
            <p:cNvSpPr txBox="1">
              <a:spLocks noChangeArrowheads="1"/>
            </p:cNvSpPr>
            <p:nvPr/>
          </p:nvSpPr>
          <p:spPr bwMode="auto">
            <a:xfrm>
              <a:off x="4572881" y="2867145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1:04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61" name="テキスト ボックス 10"/>
            <p:cNvSpPr txBox="1">
              <a:spLocks noChangeArrowheads="1"/>
            </p:cNvSpPr>
            <p:nvPr/>
          </p:nvSpPr>
          <p:spPr bwMode="auto">
            <a:xfrm>
              <a:off x="8165395" y="246571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1792" y="2724283"/>
              <a:ext cx="685833" cy="685833"/>
            </a:xfrm>
            <a:prstGeom prst="rect">
              <a:avLst/>
            </a:prstGeom>
          </p:spPr>
        </p:pic>
      </p:grpSp>
      <p:grpSp>
        <p:nvGrpSpPr>
          <p:cNvPr id="11" name="グループ化 10"/>
          <p:cNvGrpSpPr/>
          <p:nvPr/>
        </p:nvGrpSpPr>
        <p:grpSpPr>
          <a:xfrm>
            <a:off x="4572881" y="3884971"/>
            <a:ext cx="4311143" cy="971732"/>
            <a:chOff x="4572881" y="3884971"/>
            <a:chExt cx="4311143" cy="971732"/>
          </a:xfrm>
        </p:grpSpPr>
        <p:sp>
          <p:nvSpPr>
            <p:cNvPr id="62" name="角丸四角形 61"/>
            <p:cNvSpPr/>
            <p:nvPr/>
          </p:nvSpPr>
          <p:spPr bwMode="auto">
            <a:xfrm>
              <a:off x="5307106" y="4137846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タマミにお土産買って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く？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63" name="テキスト ボックス 10"/>
            <p:cNvSpPr txBox="1">
              <a:spLocks noChangeArrowheads="1"/>
            </p:cNvSpPr>
            <p:nvPr/>
          </p:nvSpPr>
          <p:spPr bwMode="auto">
            <a:xfrm>
              <a:off x="4572881" y="4297220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既読</a:t>
              </a:r>
              <a:endParaRPr lang="en-US" altLang="ja-JP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1:05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66" name="テキスト ボックス 10"/>
            <p:cNvSpPr txBox="1">
              <a:spLocks noChangeArrowheads="1"/>
            </p:cNvSpPr>
            <p:nvPr/>
          </p:nvSpPr>
          <p:spPr bwMode="auto">
            <a:xfrm>
              <a:off x="8165395" y="388497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1792" y="4154358"/>
              <a:ext cx="685833" cy="685833"/>
            </a:xfrm>
            <a:prstGeom prst="rect">
              <a:avLst/>
            </a:prstGeom>
          </p:spPr>
        </p:pic>
      </p:grpSp>
      <p:grpSp>
        <p:nvGrpSpPr>
          <p:cNvPr id="12" name="グループ化 11"/>
          <p:cNvGrpSpPr/>
          <p:nvPr/>
        </p:nvGrpSpPr>
        <p:grpSpPr>
          <a:xfrm>
            <a:off x="249559" y="4584276"/>
            <a:ext cx="4333716" cy="964926"/>
            <a:chOff x="249559" y="4584276"/>
            <a:chExt cx="4333716" cy="964926"/>
          </a:xfrm>
        </p:grpSpPr>
        <p:sp>
          <p:nvSpPr>
            <p:cNvPr id="72" name="角丸四角形 71"/>
            <p:cNvSpPr/>
            <p:nvPr/>
          </p:nvSpPr>
          <p:spPr bwMode="auto">
            <a:xfrm>
              <a:off x="1118911" y="4820141"/>
              <a:ext cx="2725269" cy="71885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いいよ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73" name="テキスト ボックス 10"/>
            <p:cNvSpPr txBox="1">
              <a:spLocks noChangeArrowheads="1"/>
            </p:cNvSpPr>
            <p:nvPr/>
          </p:nvSpPr>
          <p:spPr bwMode="auto">
            <a:xfrm>
              <a:off x="3864646" y="4979514"/>
              <a:ext cx="7186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ja-JP" sz="10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2</a:t>
              </a:r>
              <a:r>
                <a:rPr lang="en-US" altLang="ja-JP" sz="1000" b="1" dirty="0" smtClean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1:06</a:t>
              </a:r>
              <a:endParaRPr lang="ja-JP" altLang="en-US" sz="10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sp>
          <p:nvSpPr>
            <p:cNvPr id="75" name="テキスト ボックス 10"/>
            <p:cNvSpPr txBox="1">
              <a:spLocks noChangeArrowheads="1"/>
            </p:cNvSpPr>
            <p:nvPr/>
          </p:nvSpPr>
          <p:spPr bwMode="auto">
            <a:xfrm>
              <a:off x="249559" y="4584276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163" y="4863785"/>
              <a:ext cx="685417" cy="6854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444374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文字で気持ちを伝える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ミイ</a:t>
            </a:r>
            <a:r>
              <a:rPr lang="ja-JP" altLang="en-US" sz="3200" dirty="0" smtClean="0">
                <a:latin typeface="+mn-ea"/>
              </a:rPr>
              <a:t>は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「</a:t>
            </a:r>
            <a:r>
              <a:rPr lang="ja-JP" altLang="en-US" sz="3200" dirty="0">
                <a:latin typeface="+mn-ea"/>
              </a:rPr>
              <a:t>うれしいの</a:t>
            </a:r>
            <a:r>
              <a:rPr lang="ja-JP" altLang="en-US" sz="3200" dirty="0" smtClean="0">
                <a:latin typeface="+mn-ea"/>
              </a:rPr>
              <a:t>？」「</a:t>
            </a:r>
            <a:r>
              <a:rPr lang="ja-JP" altLang="en-US" sz="3200" dirty="0">
                <a:latin typeface="+mn-ea"/>
              </a:rPr>
              <a:t>うれしくないの</a:t>
            </a:r>
            <a:r>
              <a:rPr lang="ja-JP" altLang="en-US" sz="3200" dirty="0" smtClean="0">
                <a:latin typeface="+mn-ea"/>
              </a:rPr>
              <a:t>？」</a:t>
            </a:r>
            <a:endParaRPr lang="en-US" altLang="ja-JP" sz="3200" dirty="0" smtClean="0">
              <a:latin typeface="+mn-ea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82706" y="2250140"/>
            <a:ext cx="7960659" cy="2366683"/>
          </a:xfrm>
          <a:prstGeom prst="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/>
          <p:cNvSpPr>
            <a:spLocks noGrp="1"/>
          </p:cNvSpPr>
          <p:nvPr>
            <p:ph type="title"/>
          </p:nvPr>
        </p:nvSpPr>
        <p:spPr>
          <a:xfrm>
            <a:off x="242046" y="377588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dirty="0" smtClean="0">
                <a:latin typeface="+mj-ea"/>
              </a:rPr>
              <a:t>２．</a:t>
            </a:r>
            <a:r>
              <a:rPr lang="ja-JP" altLang="en-US" sz="2400" dirty="0">
                <a:latin typeface="+mj-ea"/>
              </a:rPr>
              <a:t>文字での表現で気持ちを伝えるに</a:t>
            </a:r>
            <a:r>
              <a:rPr lang="ja-JP" altLang="en-US" sz="2400" dirty="0" smtClean="0">
                <a:latin typeface="+mj-ea"/>
              </a:rPr>
              <a:t>は</a:t>
            </a:r>
            <a:endParaRPr kumimoji="1" lang="ja-JP" altLang="en-US" sz="2400" dirty="0">
              <a:latin typeface="+mj-ea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601066" y="2465714"/>
            <a:ext cx="3576918" cy="960915"/>
            <a:chOff x="4601066" y="2465714"/>
            <a:chExt cx="3576918" cy="960915"/>
          </a:xfrm>
        </p:grpSpPr>
        <p:sp>
          <p:nvSpPr>
            <p:cNvPr id="26" name="角丸四角形 25"/>
            <p:cNvSpPr/>
            <p:nvPr/>
          </p:nvSpPr>
          <p:spPr bwMode="auto">
            <a:xfrm>
              <a:off x="4601066" y="2707772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タマミ</a:t>
              </a: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も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これるんだって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9" name="テキスト ボックス 10"/>
            <p:cNvSpPr txBox="1">
              <a:spLocks noChangeArrowheads="1"/>
            </p:cNvSpPr>
            <p:nvPr/>
          </p:nvSpPr>
          <p:spPr bwMode="auto">
            <a:xfrm>
              <a:off x="7459355" y="246571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5752" y="2724283"/>
              <a:ext cx="685833" cy="685833"/>
            </a:xfrm>
            <a:prstGeom prst="rect">
              <a:avLst/>
            </a:prstGeom>
          </p:spPr>
        </p:pic>
      </p:grpSp>
      <p:grpSp>
        <p:nvGrpSpPr>
          <p:cNvPr id="3" name="グループ化 2"/>
          <p:cNvGrpSpPr/>
          <p:nvPr/>
        </p:nvGrpSpPr>
        <p:grpSpPr>
          <a:xfrm>
            <a:off x="968187" y="3173754"/>
            <a:ext cx="3594621" cy="972827"/>
            <a:chOff x="968187" y="3173754"/>
            <a:chExt cx="3594621" cy="972827"/>
          </a:xfrm>
        </p:grpSpPr>
        <p:sp>
          <p:nvSpPr>
            <p:cNvPr id="34" name="角丸四角形 33"/>
            <p:cNvSpPr/>
            <p:nvPr/>
          </p:nvSpPr>
          <p:spPr bwMode="auto">
            <a:xfrm>
              <a:off x="1837539" y="3427724"/>
              <a:ext cx="2725269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そーなんだ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5" name="テキスト ボックス 10"/>
            <p:cNvSpPr txBox="1">
              <a:spLocks noChangeArrowheads="1"/>
            </p:cNvSpPr>
            <p:nvPr/>
          </p:nvSpPr>
          <p:spPr bwMode="auto">
            <a:xfrm>
              <a:off x="968187" y="317375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ミイ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126" y="3453777"/>
              <a:ext cx="666750" cy="666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62561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文字で気持ちを伝える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+mn-ea"/>
              </a:rPr>
              <a:t>マイ</a:t>
            </a:r>
            <a:r>
              <a:rPr lang="ja-JP" altLang="en-US" dirty="0" smtClean="0">
                <a:latin typeface="+mn-ea"/>
              </a:rPr>
              <a:t>は</a:t>
            </a:r>
            <a:endParaRPr lang="ja-JP" altLang="en-US" dirty="0">
              <a:latin typeface="+mn-ea"/>
            </a:endParaRPr>
          </a:p>
          <a:p>
            <a:pPr marL="0" indent="0">
              <a:buNone/>
            </a:pPr>
            <a:r>
              <a:rPr lang="ja-JP" altLang="en-US" dirty="0">
                <a:latin typeface="+mn-ea"/>
              </a:rPr>
              <a:t>「買っていきたい？」「買っていきたくない？」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582706" y="2250140"/>
            <a:ext cx="7960659" cy="2366683"/>
          </a:xfrm>
          <a:prstGeom prst="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/>
          <p:cNvSpPr>
            <a:spLocks noGrp="1"/>
          </p:cNvSpPr>
          <p:nvPr>
            <p:ph type="title"/>
          </p:nvPr>
        </p:nvSpPr>
        <p:spPr>
          <a:xfrm>
            <a:off x="242046" y="377588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dirty="0" smtClean="0">
                <a:latin typeface="+mj-ea"/>
              </a:rPr>
              <a:t>２．</a:t>
            </a:r>
            <a:r>
              <a:rPr lang="ja-JP" altLang="en-US" sz="2400" dirty="0">
                <a:latin typeface="+mj-ea"/>
              </a:rPr>
              <a:t>文字での表現で気持ちを伝えるに</a:t>
            </a:r>
            <a:r>
              <a:rPr lang="ja-JP" altLang="en-US" sz="2400" dirty="0" smtClean="0">
                <a:latin typeface="+mj-ea"/>
              </a:rPr>
              <a:t>は</a:t>
            </a:r>
            <a:endParaRPr kumimoji="1" lang="ja-JP" altLang="en-US" sz="2400" dirty="0">
              <a:latin typeface="+mj-ea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601066" y="2465714"/>
            <a:ext cx="3576918" cy="960915"/>
            <a:chOff x="4601066" y="2465714"/>
            <a:chExt cx="3576918" cy="960915"/>
          </a:xfrm>
        </p:grpSpPr>
        <p:sp>
          <p:nvSpPr>
            <p:cNvPr id="26" name="角丸四角形 25"/>
            <p:cNvSpPr/>
            <p:nvPr/>
          </p:nvSpPr>
          <p:spPr bwMode="auto">
            <a:xfrm>
              <a:off x="4601066" y="2707772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タマミにお土産買って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く？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9" name="テキスト ボックス 10"/>
            <p:cNvSpPr txBox="1">
              <a:spLocks noChangeArrowheads="1"/>
            </p:cNvSpPr>
            <p:nvPr/>
          </p:nvSpPr>
          <p:spPr bwMode="auto">
            <a:xfrm>
              <a:off x="7459355" y="246571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5752" y="2740796"/>
              <a:ext cx="685833" cy="685833"/>
            </a:xfrm>
            <a:prstGeom prst="rect">
              <a:avLst/>
            </a:prstGeom>
          </p:spPr>
        </p:pic>
      </p:grpSp>
      <p:grpSp>
        <p:nvGrpSpPr>
          <p:cNvPr id="3" name="グループ化 2"/>
          <p:cNvGrpSpPr/>
          <p:nvPr/>
        </p:nvGrpSpPr>
        <p:grpSpPr>
          <a:xfrm>
            <a:off x="968187" y="3173754"/>
            <a:ext cx="3594621" cy="972827"/>
            <a:chOff x="968187" y="3173754"/>
            <a:chExt cx="3594621" cy="972827"/>
          </a:xfrm>
        </p:grpSpPr>
        <p:sp>
          <p:nvSpPr>
            <p:cNvPr id="34" name="角丸四角形 33"/>
            <p:cNvSpPr/>
            <p:nvPr/>
          </p:nvSpPr>
          <p:spPr bwMode="auto">
            <a:xfrm>
              <a:off x="1837539" y="3427724"/>
              <a:ext cx="2725269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いいよ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5" name="テキスト ボックス 10"/>
            <p:cNvSpPr txBox="1">
              <a:spLocks noChangeArrowheads="1"/>
            </p:cNvSpPr>
            <p:nvPr/>
          </p:nvSpPr>
          <p:spPr bwMode="auto">
            <a:xfrm>
              <a:off x="968187" y="317375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792" y="3444443"/>
              <a:ext cx="685417" cy="6854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69012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問２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相手に自分の気持ちを正しく</a:t>
            </a:r>
            <a:r>
              <a:rPr lang="ja-JP" altLang="en-US" sz="3600" dirty="0" smtClean="0">
                <a:latin typeface="+mn-ea"/>
              </a:rPr>
              <a:t>伝える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には、あなた</a:t>
            </a:r>
            <a:r>
              <a:rPr lang="ja-JP" altLang="en-US" sz="3600" dirty="0">
                <a:latin typeface="+mn-ea"/>
              </a:rPr>
              <a:t>ならどのような表現</a:t>
            </a:r>
            <a:r>
              <a:rPr lang="ja-JP" altLang="en-US" sz="3600" dirty="0" smtClean="0">
                <a:latin typeface="+mn-ea"/>
              </a:rPr>
              <a:t>に</a:t>
            </a:r>
            <a:r>
              <a:rPr lang="en-US" altLang="ja-JP" sz="3600" dirty="0">
                <a:latin typeface="+mn-ea"/>
              </a:rPr>
              <a:t/>
            </a:r>
            <a:br>
              <a:rPr lang="en-US" altLang="ja-JP" sz="3600" dirty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しますか。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77588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dirty="0" smtClean="0">
                <a:latin typeface="+mj-ea"/>
              </a:rPr>
              <a:t>２．</a:t>
            </a:r>
            <a:r>
              <a:rPr lang="ja-JP" altLang="en-US" sz="2400" dirty="0">
                <a:latin typeface="+mj-ea"/>
              </a:rPr>
              <a:t>文字での表現で気持ちを伝えるに</a:t>
            </a:r>
            <a:r>
              <a:rPr lang="ja-JP" altLang="en-US" sz="2400" dirty="0" smtClean="0">
                <a:latin typeface="+mj-ea"/>
              </a:rPr>
              <a:t>は</a:t>
            </a:r>
            <a:endParaRPr kumimoji="1" lang="ja-JP" altLang="en-US" sz="2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6295026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448229" y="1309681"/>
            <a:ext cx="7960659" cy="5288757"/>
          </a:xfrm>
          <a:prstGeom prst="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4466589" y="1309681"/>
            <a:ext cx="3576918" cy="960915"/>
            <a:chOff x="4466589" y="1309681"/>
            <a:chExt cx="3576918" cy="960915"/>
          </a:xfrm>
        </p:grpSpPr>
        <p:sp>
          <p:nvSpPr>
            <p:cNvPr id="59" name="角丸四角形 58"/>
            <p:cNvSpPr/>
            <p:nvPr/>
          </p:nvSpPr>
          <p:spPr bwMode="auto">
            <a:xfrm>
              <a:off x="4466589" y="1551739"/>
              <a:ext cx="2725269" cy="718857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タマミにお土産買って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く？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66" name="テキスト ボックス 10"/>
            <p:cNvSpPr txBox="1">
              <a:spLocks noChangeArrowheads="1"/>
            </p:cNvSpPr>
            <p:nvPr/>
          </p:nvSpPr>
          <p:spPr bwMode="auto">
            <a:xfrm>
              <a:off x="7324878" y="130968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アイ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1275" y="1584374"/>
              <a:ext cx="685833" cy="685833"/>
            </a:xfrm>
            <a:prstGeom prst="rect">
              <a:avLst/>
            </a:prstGeom>
          </p:spPr>
        </p:pic>
      </p:grpSp>
      <p:grpSp>
        <p:nvGrpSpPr>
          <p:cNvPr id="3" name="グループ化 2"/>
          <p:cNvGrpSpPr/>
          <p:nvPr/>
        </p:nvGrpSpPr>
        <p:grpSpPr>
          <a:xfrm>
            <a:off x="833710" y="2205986"/>
            <a:ext cx="3594621" cy="972827"/>
            <a:chOff x="833710" y="2205986"/>
            <a:chExt cx="3594621" cy="972827"/>
          </a:xfrm>
        </p:grpSpPr>
        <p:sp>
          <p:nvSpPr>
            <p:cNvPr id="72" name="角丸四角形 71"/>
            <p:cNvSpPr/>
            <p:nvPr/>
          </p:nvSpPr>
          <p:spPr bwMode="auto">
            <a:xfrm>
              <a:off x="1703062" y="2459956"/>
              <a:ext cx="2725269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①いい</a:t>
              </a: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よ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73" name="テキスト ボックス 10"/>
            <p:cNvSpPr txBox="1">
              <a:spLocks noChangeArrowheads="1"/>
            </p:cNvSpPr>
            <p:nvPr/>
          </p:nvSpPr>
          <p:spPr bwMode="auto">
            <a:xfrm>
              <a:off x="833710" y="2205986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</p:txBody>
        </p:sp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315" y="2476675"/>
              <a:ext cx="685417" cy="685417"/>
            </a:xfrm>
            <a:prstGeom prst="rect">
              <a:avLst/>
            </a:prstGeom>
          </p:spPr>
        </p:pic>
      </p:grpSp>
      <p:grpSp>
        <p:nvGrpSpPr>
          <p:cNvPr id="4" name="グループ化 3"/>
          <p:cNvGrpSpPr/>
          <p:nvPr/>
        </p:nvGrpSpPr>
        <p:grpSpPr>
          <a:xfrm>
            <a:off x="833710" y="3218991"/>
            <a:ext cx="3594621" cy="972827"/>
            <a:chOff x="833710" y="3218991"/>
            <a:chExt cx="3594621" cy="972827"/>
          </a:xfrm>
        </p:grpSpPr>
        <p:sp>
          <p:nvSpPr>
            <p:cNvPr id="75" name="角丸四角形 74"/>
            <p:cNvSpPr/>
            <p:nvPr/>
          </p:nvSpPr>
          <p:spPr bwMode="auto">
            <a:xfrm>
              <a:off x="1703062" y="3472961"/>
              <a:ext cx="2725269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②いいよー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76" name="テキスト ボックス 10"/>
            <p:cNvSpPr txBox="1">
              <a:spLocks noChangeArrowheads="1"/>
            </p:cNvSpPr>
            <p:nvPr/>
          </p:nvSpPr>
          <p:spPr bwMode="auto">
            <a:xfrm>
              <a:off x="833710" y="321899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</p:txBody>
        </p:sp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315" y="3480601"/>
              <a:ext cx="685417" cy="685417"/>
            </a:xfrm>
            <a:prstGeom prst="rect">
              <a:avLst/>
            </a:prstGeom>
          </p:spPr>
        </p:pic>
      </p:grpSp>
      <p:grpSp>
        <p:nvGrpSpPr>
          <p:cNvPr id="9" name="グループ化 8"/>
          <p:cNvGrpSpPr/>
          <p:nvPr/>
        </p:nvGrpSpPr>
        <p:grpSpPr>
          <a:xfrm>
            <a:off x="833710" y="4240964"/>
            <a:ext cx="3594621" cy="972827"/>
            <a:chOff x="833710" y="4240964"/>
            <a:chExt cx="3594621" cy="972827"/>
          </a:xfrm>
        </p:grpSpPr>
        <p:sp>
          <p:nvSpPr>
            <p:cNvPr id="78" name="角丸四角形 77"/>
            <p:cNvSpPr/>
            <p:nvPr/>
          </p:nvSpPr>
          <p:spPr bwMode="auto">
            <a:xfrm>
              <a:off x="1703062" y="4494934"/>
              <a:ext cx="2725269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③いいよ～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79" name="テキスト ボックス 10"/>
            <p:cNvSpPr txBox="1">
              <a:spLocks noChangeArrowheads="1"/>
            </p:cNvSpPr>
            <p:nvPr/>
          </p:nvSpPr>
          <p:spPr bwMode="auto">
            <a:xfrm>
              <a:off x="833710" y="424096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315" y="4528374"/>
              <a:ext cx="685417" cy="685417"/>
            </a:xfrm>
            <a:prstGeom prst="rect">
              <a:avLst/>
            </a:prstGeom>
          </p:spPr>
        </p:pic>
      </p:grpSp>
      <p:grpSp>
        <p:nvGrpSpPr>
          <p:cNvPr id="11" name="グループ化 10"/>
          <p:cNvGrpSpPr/>
          <p:nvPr/>
        </p:nvGrpSpPr>
        <p:grpSpPr>
          <a:xfrm>
            <a:off x="833710" y="5223106"/>
            <a:ext cx="3594621" cy="972827"/>
            <a:chOff x="833710" y="5223106"/>
            <a:chExt cx="3594621" cy="972827"/>
          </a:xfrm>
        </p:grpSpPr>
        <p:sp>
          <p:nvSpPr>
            <p:cNvPr id="81" name="角丸四角形 80"/>
            <p:cNvSpPr/>
            <p:nvPr/>
          </p:nvSpPr>
          <p:spPr bwMode="auto">
            <a:xfrm>
              <a:off x="1703062" y="5477076"/>
              <a:ext cx="2725269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 smtClean="0">
                  <a:solidFill>
                    <a:prstClr val="black"/>
                  </a:solidFill>
                  <a:latin typeface="+mn-ea"/>
                </a:rPr>
                <a:t>④いいよ！</a:t>
              </a:r>
              <a:endParaRPr lang="en-US" altLang="ja-JP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82" name="テキスト ボックス 10"/>
            <p:cNvSpPr txBox="1">
              <a:spLocks noChangeArrowheads="1"/>
            </p:cNvSpPr>
            <p:nvPr/>
          </p:nvSpPr>
          <p:spPr bwMode="auto">
            <a:xfrm>
              <a:off x="833710" y="5223106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</p:txBody>
        </p:sp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315" y="5493795"/>
              <a:ext cx="685417" cy="685417"/>
            </a:xfrm>
            <a:prstGeom prst="rect">
              <a:avLst/>
            </a:prstGeom>
          </p:spPr>
        </p:pic>
      </p:grpSp>
      <p:grpSp>
        <p:nvGrpSpPr>
          <p:cNvPr id="6" name="グループ化 5"/>
          <p:cNvGrpSpPr/>
          <p:nvPr/>
        </p:nvGrpSpPr>
        <p:grpSpPr>
          <a:xfrm>
            <a:off x="4563029" y="3218991"/>
            <a:ext cx="3594621" cy="972827"/>
            <a:chOff x="4563029" y="3218991"/>
            <a:chExt cx="3594621" cy="972827"/>
          </a:xfrm>
        </p:grpSpPr>
        <p:sp>
          <p:nvSpPr>
            <p:cNvPr id="84" name="角丸四角形 83"/>
            <p:cNvSpPr/>
            <p:nvPr/>
          </p:nvSpPr>
          <p:spPr bwMode="auto">
            <a:xfrm>
              <a:off x="5432381" y="3472961"/>
              <a:ext cx="2725269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⑤いいよ</a:t>
              </a:r>
              <a:r>
                <a:rPr lang="en-US" altLang="ja-JP" dirty="0">
                  <a:solidFill>
                    <a:prstClr val="black"/>
                  </a:solidFill>
                  <a:latin typeface="+mn-ea"/>
                </a:rPr>
                <a:t>(^^)/</a:t>
              </a:r>
            </a:p>
          </p:txBody>
        </p:sp>
        <p:sp>
          <p:nvSpPr>
            <p:cNvPr id="85" name="テキスト ボックス 10"/>
            <p:cNvSpPr txBox="1">
              <a:spLocks noChangeArrowheads="1"/>
            </p:cNvSpPr>
            <p:nvPr/>
          </p:nvSpPr>
          <p:spPr bwMode="auto">
            <a:xfrm>
              <a:off x="4563029" y="3218991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ｺﾞｼｯｸM" charset="0"/>
              </a:endParaRPr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241" y="3480601"/>
              <a:ext cx="685417" cy="685417"/>
            </a:xfrm>
            <a:prstGeom prst="rect">
              <a:avLst/>
            </a:prstGeom>
          </p:spPr>
        </p:pic>
      </p:grpSp>
      <p:grpSp>
        <p:nvGrpSpPr>
          <p:cNvPr id="10" name="グループ化 9"/>
          <p:cNvGrpSpPr/>
          <p:nvPr/>
        </p:nvGrpSpPr>
        <p:grpSpPr>
          <a:xfrm>
            <a:off x="4563029" y="4240964"/>
            <a:ext cx="3594621" cy="972827"/>
            <a:chOff x="4563029" y="4240964"/>
            <a:chExt cx="3594621" cy="972827"/>
          </a:xfrm>
        </p:grpSpPr>
        <p:sp>
          <p:nvSpPr>
            <p:cNvPr id="87" name="角丸四角形 86"/>
            <p:cNvSpPr/>
            <p:nvPr/>
          </p:nvSpPr>
          <p:spPr bwMode="auto">
            <a:xfrm>
              <a:off x="5432381" y="4494934"/>
              <a:ext cx="2725269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⑥いいよ☆彡</a:t>
              </a:r>
            </a:p>
          </p:txBody>
        </p:sp>
        <p:sp>
          <p:nvSpPr>
            <p:cNvPr id="88" name="テキスト ボックス 10"/>
            <p:cNvSpPr txBox="1">
              <a:spLocks noChangeArrowheads="1"/>
            </p:cNvSpPr>
            <p:nvPr/>
          </p:nvSpPr>
          <p:spPr bwMode="auto">
            <a:xfrm>
              <a:off x="4563029" y="4240964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6" name="図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241" y="4528374"/>
              <a:ext cx="685417" cy="685417"/>
            </a:xfrm>
            <a:prstGeom prst="rect">
              <a:avLst/>
            </a:prstGeom>
          </p:spPr>
        </p:pic>
      </p:grpSp>
      <p:grpSp>
        <p:nvGrpSpPr>
          <p:cNvPr id="12" name="グループ化 11"/>
          <p:cNvGrpSpPr/>
          <p:nvPr/>
        </p:nvGrpSpPr>
        <p:grpSpPr>
          <a:xfrm>
            <a:off x="4563029" y="5223106"/>
            <a:ext cx="3594621" cy="972827"/>
            <a:chOff x="4563029" y="5223106"/>
            <a:chExt cx="3594621" cy="972827"/>
          </a:xfrm>
        </p:grpSpPr>
        <p:sp>
          <p:nvSpPr>
            <p:cNvPr id="90" name="角丸四角形 89"/>
            <p:cNvSpPr/>
            <p:nvPr/>
          </p:nvSpPr>
          <p:spPr bwMode="auto">
            <a:xfrm>
              <a:off x="5432381" y="5477076"/>
              <a:ext cx="2725269" cy="7188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dirty="0">
                  <a:solidFill>
                    <a:prstClr val="black"/>
                  </a:solidFill>
                  <a:latin typeface="+mn-ea"/>
                </a:rPr>
                <a:t>⑦買っていこう</a:t>
              </a:r>
            </a:p>
          </p:txBody>
        </p:sp>
        <p:sp>
          <p:nvSpPr>
            <p:cNvPr id="91" name="テキスト ボックス 10"/>
            <p:cNvSpPr txBox="1">
              <a:spLocks noChangeArrowheads="1"/>
            </p:cNvSpPr>
            <p:nvPr/>
          </p:nvSpPr>
          <p:spPr bwMode="auto">
            <a:xfrm>
              <a:off x="4563029" y="5223106"/>
              <a:ext cx="7186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100" b="1" dirty="0">
                  <a:solidFill>
                    <a:srgbClr val="FFFFFF"/>
                  </a:solidFill>
                  <a:latin typeface="+mn-ea"/>
                  <a:ea typeface="+mn-ea"/>
                  <a:cs typeface="HGｺﾞｼｯｸM" charset="0"/>
                </a:rPr>
                <a:t>マイ</a:t>
              </a:r>
              <a:endParaRPr lang="ja-JP" altLang="en-US" sz="1100" b="1" dirty="0" smtClean="0">
                <a:solidFill>
                  <a:srgbClr val="FFFFFF"/>
                </a:solidFill>
                <a:latin typeface="+mn-ea"/>
                <a:ea typeface="+mn-ea"/>
                <a:cs typeface="HGｺﾞｼｯｸM" charset="0"/>
              </a:endParaRPr>
            </a:p>
          </p:txBody>
        </p:sp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241" y="5493795"/>
              <a:ext cx="685417" cy="685417"/>
            </a:xfrm>
            <a:prstGeom prst="rect">
              <a:avLst/>
            </a:prstGeom>
          </p:spPr>
        </p:pic>
      </p:grpSp>
      <p:sp>
        <p:nvSpPr>
          <p:cNvPr id="47" name="タイトル 1"/>
          <p:cNvSpPr>
            <a:spLocks noGrp="1"/>
          </p:cNvSpPr>
          <p:nvPr>
            <p:ph type="title"/>
          </p:nvPr>
        </p:nvSpPr>
        <p:spPr>
          <a:xfrm>
            <a:off x="242046" y="377588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dirty="0" smtClean="0">
                <a:latin typeface="+mj-ea"/>
              </a:rPr>
              <a:t>２．</a:t>
            </a:r>
            <a:r>
              <a:rPr lang="ja-JP" altLang="en-US" sz="2400" dirty="0">
                <a:latin typeface="+mj-ea"/>
              </a:rPr>
              <a:t>文字での表現で気持ちを伝えるに</a:t>
            </a:r>
            <a:r>
              <a:rPr lang="ja-JP" altLang="en-US" sz="2400" dirty="0" smtClean="0">
                <a:latin typeface="+mj-ea"/>
              </a:rPr>
              <a:t>は</a:t>
            </a:r>
            <a:endParaRPr kumimoji="1" lang="ja-JP" altLang="en-US" sz="2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5968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ライズン">
  <a:themeElements>
    <a:clrScheme name="ホライズン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ホライズン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729</Words>
  <Application>Microsoft Office PowerPoint</Application>
  <PresentationFormat>画面に合わせる (4:3)</PresentationFormat>
  <Paragraphs>276</Paragraphs>
  <Slides>20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20</vt:i4>
      </vt:variant>
    </vt:vector>
  </HeadingPairs>
  <TitlesOfParts>
    <vt:vector size="22" baseType="lpstr">
      <vt:lpstr>Office テーマ</vt:lpstr>
      <vt:lpstr>ホライズン</vt:lpstr>
      <vt:lpstr>文字によるコミュニケーション</vt:lpstr>
      <vt:lpstr>文字によるコミュニケーション</vt:lpstr>
      <vt:lpstr>１．ネット上のコミュニケーションならではのよさ</vt:lpstr>
      <vt:lpstr>２．文字での表現で気持ちを伝えるには</vt:lpstr>
      <vt:lpstr>PowerPoint プレゼンテーション</vt:lpstr>
      <vt:lpstr>２．文字での表現で気持ちを伝えるには</vt:lpstr>
      <vt:lpstr>２．文字での表現で気持ちを伝えるには</vt:lpstr>
      <vt:lpstr>２．文字での表現で気持ちを伝えるには</vt:lpstr>
      <vt:lpstr>２．文字での表現で気持ちを伝えるには</vt:lpstr>
      <vt:lpstr>３．文字での表現を変えることで伝わり方が変わるのか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３．文字での表現を変えることで伝わり方が変わるのか</vt:lpstr>
      <vt:lpstr>３．文字での表現を変えることで伝わり方が変わるのか</vt:lpstr>
      <vt:lpstr>PowerPoint プレゼンテーション</vt:lpstr>
      <vt:lpstr>PowerPoint プレゼンテーション</vt:lpstr>
      <vt:lpstr>PowerPoint プレゼンテーション</vt:lpstr>
      <vt:lpstr>３．文字での表現を変えることで伝わり方が変わるのか</vt:lpstr>
    </vt:vector>
  </TitlesOfParts>
  <Manager/>
  <Company>株式会社日本標準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株式会社日本標準</dc:creator>
  <cp:lastModifiedBy/>
  <cp:revision>1</cp:revision>
  <dcterms:created xsi:type="dcterms:W3CDTF">2017-09-04T03:26:42Z</dcterms:created>
  <dcterms:modified xsi:type="dcterms:W3CDTF">2017-09-26T03:16:17Z</dcterms:modified>
</cp:coreProperties>
</file>