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0" r:id="rId2"/>
    <p:sldId id="295" r:id="rId3"/>
    <p:sldId id="293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2680495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4400" b="1" dirty="0">
                <a:latin typeface="+mj-ea"/>
              </a:rPr>
              <a:t>ネット依存とルール</a:t>
            </a:r>
            <a:endParaRPr kumimoji="1" lang="ja-JP" altLang="en-US" sz="44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965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ネット依存傾向になると</a:t>
            </a:r>
            <a:endParaRPr lang="ja-JP" altLang="en-US" sz="3200" b="1" dirty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自力</a:t>
            </a:r>
            <a:r>
              <a:rPr lang="ja-JP" altLang="en-US" sz="3200" dirty="0">
                <a:latin typeface="+mn-ea"/>
              </a:rPr>
              <a:t>で利用時間の調整が困難に</a:t>
            </a:r>
            <a:r>
              <a:rPr lang="ja-JP" altLang="en-US" sz="3200" dirty="0" smtClean="0">
                <a:latin typeface="+mn-ea"/>
              </a:rPr>
              <a:t>なる。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勉強、食事、睡眠</a:t>
            </a:r>
            <a:r>
              <a:rPr lang="ja-JP" altLang="en-US" sz="3200" dirty="0">
                <a:latin typeface="+mn-ea"/>
              </a:rPr>
              <a:t>時間を削り熱中</a:t>
            </a:r>
            <a:r>
              <a:rPr lang="ja-JP" altLang="en-US" sz="3200" dirty="0" smtClean="0">
                <a:latin typeface="+mn-ea"/>
              </a:rPr>
              <a:t>する。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睡眠障害、昼夜</a:t>
            </a:r>
            <a:r>
              <a:rPr lang="ja-JP" altLang="en-US" sz="3200" dirty="0">
                <a:latin typeface="+mn-ea"/>
              </a:rPr>
              <a:t>逆転</a:t>
            </a:r>
          </a:p>
          <a:p>
            <a:r>
              <a:rPr lang="ja-JP" altLang="en-US" sz="3200" dirty="0" smtClean="0">
                <a:latin typeface="+mn-ea"/>
              </a:rPr>
              <a:t>視力低下、腰痛</a:t>
            </a:r>
            <a:r>
              <a:rPr lang="ja-JP" altLang="en-US" sz="3200" dirty="0">
                <a:latin typeface="+mn-ea"/>
              </a:rPr>
              <a:t>など健康を</a:t>
            </a:r>
            <a:r>
              <a:rPr lang="ja-JP" altLang="en-US" sz="3200" dirty="0" smtClean="0">
                <a:latin typeface="+mn-ea"/>
              </a:rPr>
              <a:t>害する。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家族</a:t>
            </a:r>
            <a:r>
              <a:rPr lang="ja-JP" altLang="en-US" sz="3200" dirty="0">
                <a:latin typeface="+mn-ea"/>
              </a:rPr>
              <a:t>への</a:t>
            </a:r>
            <a:r>
              <a:rPr lang="ja-JP" altLang="en-US" sz="3200" dirty="0" smtClean="0">
                <a:latin typeface="+mn-ea"/>
              </a:rPr>
              <a:t>暴言、暴力、友達</a:t>
            </a:r>
            <a:r>
              <a:rPr lang="ja-JP" altLang="en-US" sz="3200" dirty="0">
                <a:latin typeface="+mn-ea"/>
              </a:rPr>
              <a:t>を</a:t>
            </a:r>
            <a:r>
              <a:rPr lang="ja-JP" altLang="en-US" sz="3200" dirty="0" smtClean="0">
                <a:latin typeface="+mn-ea"/>
              </a:rPr>
              <a:t>失う、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金銭</a:t>
            </a:r>
            <a:r>
              <a:rPr lang="ja-JP" altLang="en-US" sz="3200" dirty="0">
                <a:latin typeface="+mn-ea"/>
              </a:rPr>
              <a:t>トラブル</a:t>
            </a:r>
            <a:r>
              <a:rPr lang="ja-JP" altLang="en-US" sz="3200" dirty="0" smtClean="0">
                <a:latin typeface="+mn-ea"/>
              </a:rPr>
              <a:t>など、日常</a:t>
            </a:r>
            <a:r>
              <a:rPr lang="ja-JP" altLang="en-US" sz="3200" dirty="0">
                <a:latin typeface="+mn-ea"/>
              </a:rPr>
              <a:t>生活</a:t>
            </a:r>
            <a:r>
              <a:rPr lang="ja-JP" altLang="en-US" sz="3200" dirty="0" smtClean="0">
                <a:latin typeface="+mn-ea"/>
              </a:rPr>
              <a:t>にさまざま</a:t>
            </a:r>
            <a:r>
              <a:rPr lang="ja-JP" altLang="en-US" sz="3200" dirty="0">
                <a:latin typeface="+mn-ea"/>
              </a:rPr>
              <a:t>な影響を及ぼすこと</a:t>
            </a:r>
            <a:r>
              <a:rPr lang="ja-JP" altLang="en-US" sz="3200" dirty="0" smtClean="0">
                <a:latin typeface="+mn-ea"/>
              </a:rPr>
              <a:t>も。</a:t>
            </a:r>
            <a:endParaRPr lang="en-US" altLang="ja-JP" sz="32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962410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問６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スマートフォン、ネットと上手に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つきあう</a:t>
            </a:r>
            <a:r>
              <a:rPr lang="ja-JP" altLang="en-US" sz="3600" dirty="0">
                <a:latin typeface="+mn-ea"/>
              </a:rPr>
              <a:t>ため</a:t>
            </a:r>
            <a:r>
              <a:rPr lang="ja-JP" altLang="en-US" sz="3600" dirty="0" smtClean="0">
                <a:latin typeface="+mn-ea"/>
              </a:rPr>
              <a:t>の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自分</a:t>
            </a:r>
            <a:r>
              <a:rPr lang="ja-JP" altLang="en-US" sz="3600" b="1" dirty="0">
                <a:latin typeface="+mn-ea"/>
              </a:rPr>
              <a:t>が実現可能な目標</a:t>
            </a:r>
            <a:r>
              <a:rPr lang="ja-JP" altLang="en-US" sz="3600" dirty="0" smtClean="0">
                <a:latin typeface="+mn-ea"/>
              </a:rPr>
              <a:t>を書きましょう。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6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 </a:t>
            </a:r>
            <a:endParaRPr lang="ja-JP" altLang="en-US" sz="3200" dirty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035" y="4315282"/>
            <a:ext cx="2577988" cy="1933491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297860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4961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ネット依存とルール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勉強を始めようと思った時、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次</a:t>
            </a:r>
            <a:r>
              <a:rPr lang="ja-JP" altLang="en-US" sz="3600" dirty="0">
                <a:latin typeface="+mn-ea"/>
              </a:rPr>
              <a:t>のような状況に</a:t>
            </a:r>
            <a:r>
              <a:rPr lang="ja-JP" altLang="en-US" sz="3600" dirty="0" smtClean="0">
                <a:latin typeface="+mn-ea"/>
              </a:rPr>
              <a:t>なったら、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スマートフォン</a:t>
            </a:r>
            <a:r>
              <a:rPr lang="ja-JP" altLang="en-US" sz="3600" dirty="0">
                <a:latin typeface="+mn-ea"/>
              </a:rPr>
              <a:t>を使いますか？ 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057" y="4141694"/>
            <a:ext cx="2643475" cy="215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6" y="-2806"/>
            <a:ext cx="8229600" cy="1273259"/>
          </a:xfrm>
          <a:prstGeom prst="rect">
            <a:avLst/>
          </a:prstGeom>
        </p:spPr>
      </p:pic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636495" y="1256209"/>
            <a:ext cx="8050306" cy="5054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Font typeface="+mj-ea"/>
              <a:buAutoNum type="circleNumDbPlain"/>
            </a:pPr>
            <a:r>
              <a:rPr lang="ja-JP" altLang="en-US" sz="2800" dirty="0" smtClean="0">
                <a:latin typeface="+mn-ea"/>
              </a:rPr>
              <a:t>親しい</a:t>
            </a:r>
            <a:r>
              <a:rPr lang="ja-JP" altLang="en-US" sz="2800" dirty="0">
                <a:latin typeface="+mn-ea"/>
              </a:rPr>
              <a:t>グループのトークが</a:t>
            </a:r>
            <a:r>
              <a:rPr lang="ja-JP" altLang="en-US" sz="2800" dirty="0" smtClean="0">
                <a:latin typeface="+mn-ea"/>
              </a:rPr>
              <a:t>始まった。 </a:t>
            </a:r>
            <a:endParaRPr lang="ja-JP" altLang="en-US" sz="2800" dirty="0">
              <a:latin typeface="+mn-ea"/>
            </a:endParaRPr>
          </a:p>
          <a:p>
            <a:pPr marL="514350" indent="-514350" algn="l">
              <a:buFont typeface="+mj-ea"/>
              <a:buAutoNum type="circleNumDbPlain"/>
            </a:pPr>
            <a:r>
              <a:rPr lang="ja-JP" altLang="en-US" sz="2800" dirty="0" smtClean="0">
                <a:latin typeface="+mn-ea"/>
              </a:rPr>
              <a:t>部活</a:t>
            </a:r>
            <a:r>
              <a:rPr lang="ja-JP" altLang="en-US" sz="2800" dirty="0">
                <a:latin typeface="+mn-ea"/>
              </a:rPr>
              <a:t>や学校の要件のメッセージが</a:t>
            </a:r>
            <a:r>
              <a:rPr lang="ja-JP" altLang="en-US" sz="2800" dirty="0" smtClean="0">
                <a:latin typeface="+mn-ea"/>
              </a:rPr>
              <a:t>来た。 </a:t>
            </a:r>
            <a:endParaRPr lang="ja-JP" altLang="en-US" sz="2800" dirty="0">
              <a:latin typeface="+mn-ea"/>
            </a:endParaRPr>
          </a:p>
          <a:p>
            <a:pPr marL="514350" indent="-514350" algn="l">
              <a:buFont typeface="+mj-ea"/>
              <a:buAutoNum type="circleNumDbPlain"/>
            </a:pPr>
            <a:r>
              <a:rPr lang="ja-JP" altLang="en-US" sz="2800" dirty="0" smtClean="0">
                <a:latin typeface="+mn-ea"/>
              </a:rPr>
              <a:t>大事</a:t>
            </a:r>
            <a:r>
              <a:rPr lang="ja-JP" altLang="en-US" sz="2800" dirty="0">
                <a:latin typeface="+mn-ea"/>
              </a:rPr>
              <a:t>な友人からメッセージが来た </a:t>
            </a:r>
            <a:r>
              <a:rPr lang="ja-JP" altLang="en-US" sz="2800" dirty="0" smtClean="0">
                <a:latin typeface="+mn-ea"/>
              </a:rPr>
              <a:t>。</a:t>
            </a:r>
            <a:endParaRPr lang="ja-JP" altLang="en-US" sz="2800" dirty="0">
              <a:latin typeface="+mn-ea"/>
            </a:endParaRPr>
          </a:p>
          <a:p>
            <a:pPr marL="514350" indent="-514350" algn="l">
              <a:buFont typeface="+mj-ea"/>
              <a:buAutoNum type="circleNumDbPlain"/>
            </a:pPr>
            <a:r>
              <a:rPr lang="ja-JP" altLang="en-US" sz="2800" dirty="0" smtClean="0">
                <a:latin typeface="+mn-ea"/>
              </a:rPr>
              <a:t>懐かしい</a:t>
            </a:r>
            <a:r>
              <a:rPr lang="ja-JP" altLang="en-US" sz="2800" dirty="0">
                <a:latin typeface="+mn-ea"/>
              </a:rPr>
              <a:t>友人からメッセージが来た </a:t>
            </a:r>
            <a:r>
              <a:rPr lang="ja-JP" altLang="en-US" sz="2800" dirty="0" smtClean="0">
                <a:latin typeface="+mn-ea"/>
              </a:rPr>
              <a:t>。</a:t>
            </a:r>
            <a:endParaRPr lang="ja-JP" altLang="en-US" sz="2800" dirty="0">
              <a:latin typeface="+mn-ea"/>
            </a:endParaRPr>
          </a:p>
          <a:p>
            <a:pPr marL="514350" indent="-514350" algn="l">
              <a:buFont typeface="+mj-ea"/>
              <a:buAutoNum type="circleNumDbPlain"/>
            </a:pPr>
            <a:r>
              <a:rPr lang="ja-JP" altLang="en-US" sz="2800" dirty="0" smtClean="0">
                <a:latin typeface="+mn-ea"/>
              </a:rPr>
              <a:t>よく</a:t>
            </a:r>
            <a:r>
              <a:rPr lang="ja-JP" altLang="en-US" sz="2800" dirty="0">
                <a:latin typeface="+mn-ea"/>
              </a:rPr>
              <a:t>遊んでいるゲームがしたく</a:t>
            </a:r>
            <a:r>
              <a:rPr lang="ja-JP" altLang="en-US" sz="2800" dirty="0" smtClean="0">
                <a:latin typeface="+mn-ea"/>
              </a:rPr>
              <a:t>なった。 </a:t>
            </a:r>
            <a:endParaRPr lang="ja-JP" altLang="en-US" sz="2800" dirty="0">
              <a:latin typeface="+mn-ea"/>
            </a:endParaRPr>
          </a:p>
          <a:p>
            <a:pPr marL="514350" indent="-514350" algn="l">
              <a:buFont typeface="+mj-ea"/>
              <a:buAutoNum type="circleNumDbPlain"/>
            </a:pPr>
            <a:r>
              <a:rPr lang="en-US" altLang="ja-JP" sz="2800" dirty="0" smtClean="0">
                <a:latin typeface="+mn-ea"/>
              </a:rPr>
              <a:t>SNS(Twitter</a:t>
            </a:r>
            <a:r>
              <a:rPr lang="ja-JP" altLang="en-US" sz="2800" dirty="0" err="1" smtClean="0">
                <a:latin typeface="+mn-ea"/>
              </a:rPr>
              <a:t>、</a:t>
            </a:r>
            <a:r>
              <a:rPr lang="en-US" altLang="ja-JP" sz="2800" dirty="0" smtClean="0">
                <a:latin typeface="+mn-ea"/>
              </a:rPr>
              <a:t>Instagram</a:t>
            </a:r>
            <a:r>
              <a:rPr lang="ja-JP" altLang="en-US" sz="2800" dirty="0">
                <a:latin typeface="+mn-ea"/>
              </a:rPr>
              <a:t>など</a:t>
            </a:r>
            <a:r>
              <a:rPr lang="en-US" altLang="ja-JP" sz="2800" dirty="0">
                <a:latin typeface="+mn-ea"/>
              </a:rPr>
              <a:t>)</a:t>
            </a:r>
            <a:r>
              <a:rPr lang="ja-JP" altLang="en-US" sz="2800" dirty="0">
                <a:latin typeface="+mn-ea"/>
              </a:rPr>
              <a:t>の通知が</a:t>
            </a:r>
            <a:r>
              <a:rPr lang="ja-JP" altLang="en-US" sz="2800" dirty="0" smtClean="0">
                <a:latin typeface="+mn-ea"/>
              </a:rPr>
              <a:t>来た。 </a:t>
            </a:r>
            <a:endParaRPr lang="ja-JP" altLang="en-US" sz="2800" dirty="0">
              <a:latin typeface="+mn-ea"/>
            </a:endParaRPr>
          </a:p>
          <a:p>
            <a:pPr marL="514350" indent="-514350" algn="l">
              <a:buFont typeface="+mj-ea"/>
              <a:buAutoNum type="circleNumDbPlain"/>
            </a:pPr>
            <a:r>
              <a:rPr lang="ja-JP" altLang="en-US" sz="2800" dirty="0" smtClean="0">
                <a:latin typeface="+mn-ea"/>
              </a:rPr>
              <a:t>よく</a:t>
            </a:r>
            <a:r>
              <a:rPr lang="ja-JP" altLang="en-US" sz="2800" dirty="0">
                <a:latin typeface="+mn-ea"/>
              </a:rPr>
              <a:t>視聴する</a:t>
            </a:r>
            <a:r>
              <a:rPr lang="en-US" altLang="ja-JP" sz="2800" dirty="0">
                <a:latin typeface="+mn-ea"/>
              </a:rPr>
              <a:t>SNS</a:t>
            </a:r>
            <a:r>
              <a:rPr lang="ja-JP" altLang="en-US" sz="2800" dirty="0">
                <a:latin typeface="+mn-ea"/>
              </a:rPr>
              <a:t>や動画が見たくなった </a:t>
            </a:r>
            <a:r>
              <a:rPr lang="ja-JP" altLang="en-US" sz="2800" dirty="0" smtClean="0">
                <a:latin typeface="+mn-ea"/>
              </a:rPr>
              <a:t>。</a:t>
            </a:r>
            <a:endParaRPr lang="ja-JP" altLang="en-US" sz="2800" dirty="0">
              <a:latin typeface="+mn-ea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81146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問２</a:t>
            </a:r>
            <a:endParaRPr lang="ja-JP" altLang="en-US" sz="32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「使う」と○をつけたのはなぜ</a:t>
            </a:r>
            <a:r>
              <a:rPr lang="ja-JP" altLang="en-US" sz="3200" dirty="0" smtClean="0">
                <a:latin typeface="+mn-ea"/>
              </a:rPr>
              <a:t>か、理由</a:t>
            </a:r>
            <a:r>
              <a:rPr lang="ja-JP" altLang="en-US" sz="3200" dirty="0">
                <a:latin typeface="+mn-ea"/>
              </a:rPr>
              <a:t>を</a:t>
            </a:r>
            <a:r>
              <a:rPr lang="ja-JP" altLang="en-US" sz="3200" dirty="0" smtClean="0">
                <a:latin typeface="+mn-ea"/>
              </a:rPr>
              <a:t>書きましょう。</a:t>
            </a: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全て</a:t>
            </a:r>
            <a:r>
              <a:rPr lang="ja-JP" altLang="en-US" sz="3200" dirty="0">
                <a:latin typeface="+mn-ea"/>
              </a:rPr>
              <a:t>「使わない」と回答した人</a:t>
            </a:r>
            <a:r>
              <a:rPr lang="ja-JP" altLang="en-US" sz="3200" dirty="0" smtClean="0">
                <a:latin typeface="+mn-ea"/>
              </a:rPr>
              <a:t>は、</a:t>
            </a: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これは今後使ってしまうかもと思うものを</a:t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選んで考えて</a:t>
            </a:r>
            <a:r>
              <a:rPr lang="ja-JP" altLang="en-US" sz="3200" dirty="0" smtClean="0">
                <a:latin typeface="+mn-ea"/>
              </a:rPr>
              <a:t>みましょう。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243998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問３</a:t>
            </a:r>
            <a:endParaRPr lang="ja-JP" altLang="en-US" sz="32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どうすれば課題を解決できるのか</a:t>
            </a: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解決策を考えて</a:t>
            </a:r>
            <a:r>
              <a:rPr lang="ja-JP" altLang="en-US" sz="3200" dirty="0" smtClean="0">
                <a:latin typeface="+mn-ea"/>
              </a:rPr>
              <a:t>みましょう。</a:t>
            </a:r>
            <a:r>
              <a:rPr lang="ja-JP" altLang="en-US" sz="3200" dirty="0">
                <a:latin typeface="+mn-ea"/>
              </a:rPr>
              <a:t/>
            </a:r>
            <a:br>
              <a:rPr lang="ja-JP" altLang="en-US" sz="3200" dirty="0">
                <a:latin typeface="+mn-ea"/>
              </a:rPr>
            </a:b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まず自分の意見を書き</a:t>
            </a: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グループで話し合い</a:t>
            </a:r>
          </a:p>
          <a:p>
            <a:pPr marL="0" indent="0">
              <a:buNone/>
            </a:pPr>
            <a:r>
              <a:rPr lang="ja-JP" altLang="en-US" dirty="0">
                <a:latin typeface="+mn-ea"/>
              </a:rPr>
              <a:t>みんなの意見を</a:t>
            </a:r>
          </a:p>
          <a:p>
            <a:pPr marL="0" indent="0">
              <a:buNone/>
            </a:pPr>
            <a:r>
              <a:rPr lang="ja-JP" altLang="en-US" dirty="0" smtClean="0">
                <a:latin typeface="+mn-ea"/>
              </a:rPr>
              <a:t>まとめましょう。</a:t>
            </a:r>
            <a:endParaRPr lang="ja-JP" altLang="en-US" dirty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002" y="3612777"/>
            <a:ext cx="3573828" cy="2681270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6101360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問４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解決できた時の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メリット（いいこと）</a:t>
            </a:r>
            <a:r>
              <a:rPr lang="ja-JP" altLang="en-US" sz="3600" dirty="0" smtClean="0">
                <a:latin typeface="+mn-ea"/>
              </a:rPr>
              <a:t>を書き出して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みましょう 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101511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問５</a:t>
            </a:r>
            <a:endParaRPr lang="ja-JP" altLang="en-US" sz="3600" b="1" dirty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解決するため</a:t>
            </a:r>
            <a:r>
              <a:rPr lang="ja-JP" altLang="en-US" sz="3600" dirty="0" smtClean="0">
                <a:latin typeface="+mn-ea"/>
              </a:rPr>
              <a:t>に</a:t>
            </a:r>
            <a:r>
              <a:rPr lang="en-US" altLang="ja-JP" sz="3600" dirty="0">
                <a:latin typeface="+mn-ea"/>
              </a:rPr>
              <a:t/>
            </a:r>
            <a:br>
              <a:rPr lang="en-US" altLang="ja-JP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必要</a:t>
            </a:r>
            <a:r>
              <a:rPr lang="ja-JP" altLang="en-US" sz="3600" dirty="0">
                <a:latin typeface="+mn-ea"/>
              </a:rPr>
              <a:t>な</a:t>
            </a:r>
            <a:r>
              <a:rPr lang="ja-JP" altLang="en-US" sz="3600" dirty="0" smtClean="0">
                <a:latin typeface="+mn-ea"/>
              </a:rPr>
              <a:t>環境、助けて</a:t>
            </a:r>
            <a:r>
              <a:rPr lang="ja-JP" altLang="en-US" sz="3600" dirty="0">
                <a:latin typeface="+mn-ea"/>
              </a:rPr>
              <a:t>くれる</a:t>
            </a:r>
            <a:r>
              <a:rPr lang="ja-JP" altLang="en-US" sz="3600" dirty="0" smtClean="0">
                <a:latin typeface="+mn-ea"/>
              </a:rPr>
              <a:t>人、設定</a:t>
            </a:r>
            <a:r>
              <a:rPr lang="ja-JP" altLang="en-US" sz="3600" dirty="0">
                <a:latin typeface="+mn-ea"/>
              </a:rPr>
              <a:t>など</a:t>
            </a:r>
            <a:r>
              <a:rPr lang="ja-JP" altLang="en-US" sz="3600" dirty="0" smtClean="0">
                <a:latin typeface="+mn-ea"/>
              </a:rPr>
              <a:t>を考えて書き出して</a:t>
            </a:r>
            <a:r>
              <a:rPr lang="ja-JP" altLang="en-US" sz="3600" dirty="0">
                <a:latin typeface="+mn-ea"/>
              </a:rPr>
              <a:t>みましょう </a:t>
            </a:r>
            <a:r>
              <a:rPr lang="ja-JP" altLang="en-US" sz="3600" dirty="0" smtClean="0">
                <a:latin typeface="+mn-ea"/>
              </a:rPr>
              <a:t>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346255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ネット依存</a:t>
            </a:r>
            <a:r>
              <a:rPr lang="ja-JP" altLang="en-US" sz="3200" b="1" dirty="0">
                <a:latin typeface="+mn-ea"/>
              </a:rPr>
              <a:t>とは</a:t>
            </a: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ゲーム、動画</a:t>
            </a:r>
            <a:r>
              <a:rPr lang="ja-JP" altLang="en-US" sz="3200" dirty="0">
                <a:latin typeface="+mn-ea"/>
              </a:rPr>
              <a:t>などのコンテンツ</a:t>
            </a:r>
            <a:r>
              <a:rPr lang="ja-JP" altLang="en-US" sz="3200" dirty="0" smtClean="0">
                <a:latin typeface="+mn-ea"/>
              </a:rPr>
              <a:t>視聴、</a:t>
            </a:r>
            <a:r>
              <a:rPr lang="en-US" altLang="ja-JP" sz="3200" dirty="0" smtClean="0">
                <a:latin typeface="+mn-ea"/>
              </a:rPr>
              <a:t>SNS</a:t>
            </a:r>
            <a:r>
              <a:rPr lang="ja-JP" altLang="en-US" sz="3200" dirty="0">
                <a:latin typeface="+mn-ea"/>
              </a:rPr>
              <a:t>の閲覧や投稿発信などの利用を長時間続けること</a:t>
            </a:r>
            <a:r>
              <a:rPr lang="ja-JP" altLang="en-US" sz="3200" dirty="0" smtClean="0">
                <a:latin typeface="+mn-ea"/>
              </a:rPr>
              <a:t>で、日常生活、社会</a:t>
            </a:r>
            <a:r>
              <a:rPr lang="ja-JP" altLang="en-US" sz="3200" dirty="0">
                <a:latin typeface="+mn-ea"/>
              </a:rPr>
              <a:t>生活に影響</a:t>
            </a:r>
            <a:r>
              <a:rPr lang="ja-JP" altLang="en-US" sz="3200" dirty="0" smtClean="0">
                <a:latin typeface="+mn-ea"/>
              </a:rPr>
              <a:t>が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およぶ</a:t>
            </a:r>
            <a:r>
              <a:rPr lang="ja-JP" altLang="en-US" sz="3200" dirty="0">
                <a:latin typeface="+mn-ea"/>
              </a:rPr>
              <a:t>状態と言われて</a:t>
            </a:r>
            <a:r>
              <a:rPr lang="ja-JP" altLang="en-US" sz="3200" dirty="0" smtClean="0">
                <a:latin typeface="+mn-ea"/>
              </a:rPr>
              <a:t>います。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373" y="4463362"/>
            <a:ext cx="2463740" cy="184816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45" y="4463362"/>
            <a:ext cx="2463297" cy="1848164"/>
          </a:xfrm>
          <a:prstGeom prst="rect">
            <a:avLst/>
          </a:prstGeom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984325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761565"/>
            <a:ext cx="4007217" cy="453165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>
                <a:latin typeface="+mn-ea"/>
              </a:rPr>
              <a:t>(</a:t>
            </a:r>
            <a:r>
              <a:rPr lang="ja-JP" altLang="en-US" sz="3200" dirty="0" smtClean="0">
                <a:latin typeface="+mn-ea"/>
              </a:rPr>
              <a:t>コンテンツ依存</a:t>
            </a:r>
            <a:r>
              <a:rPr lang="en-US" altLang="ja-JP" sz="3200" dirty="0" smtClean="0">
                <a:latin typeface="+mn-ea"/>
              </a:rPr>
              <a:t>)</a:t>
            </a:r>
          </a:p>
          <a:p>
            <a:r>
              <a:rPr lang="ja-JP" altLang="en-US" dirty="0" smtClean="0">
                <a:latin typeface="+mn-ea"/>
              </a:rPr>
              <a:t>ゲーム</a:t>
            </a:r>
            <a:r>
              <a:rPr lang="ja-JP" altLang="en-US" dirty="0">
                <a:latin typeface="+mn-ea"/>
              </a:rPr>
              <a:t>、動画など</a:t>
            </a:r>
            <a:r>
              <a:rPr lang="ja-JP" altLang="en-US" dirty="0" smtClean="0">
                <a:latin typeface="+mn-ea"/>
              </a:rPr>
              <a:t>に</a:t>
            </a:r>
            <a:r>
              <a:rPr lang="en-US" altLang="ja-JP" dirty="0" smtClean="0">
                <a:latin typeface="+mn-ea"/>
              </a:rPr>
              <a:t/>
            </a:r>
            <a:br>
              <a:rPr lang="en-US" altLang="ja-JP" dirty="0" smtClean="0">
                <a:latin typeface="+mn-ea"/>
              </a:rPr>
            </a:br>
            <a:r>
              <a:rPr lang="ja-JP" altLang="en-US" dirty="0" smtClean="0">
                <a:latin typeface="+mn-ea"/>
              </a:rPr>
              <a:t>熱中</a:t>
            </a:r>
            <a:r>
              <a:rPr lang="ja-JP" altLang="en-US" dirty="0">
                <a:latin typeface="+mn-ea"/>
              </a:rPr>
              <a:t>する</a:t>
            </a:r>
            <a:r>
              <a:rPr lang="ja-JP" altLang="en-US" dirty="0" smtClean="0">
                <a:latin typeface="+mn-ea"/>
              </a:rPr>
              <a:t>。</a:t>
            </a:r>
            <a:endParaRPr lang="en-US" altLang="ja-JP" dirty="0">
              <a:latin typeface="+mn-ea"/>
            </a:endParaRPr>
          </a:p>
          <a:p>
            <a:r>
              <a:rPr lang="ja-JP" altLang="en-US" dirty="0" smtClean="0">
                <a:latin typeface="+mn-ea"/>
              </a:rPr>
              <a:t>まとまった</a:t>
            </a:r>
            <a:r>
              <a:rPr lang="ja-JP" altLang="en-US" dirty="0">
                <a:latin typeface="+mn-ea"/>
              </a:rPr>
              <a:t>長時間</a:t>
            </a:r>
            <a:r>
              <a:rPr lang="ja-JP" altLang="en-US" dirty="0" smtClean="0">
                <a:latin typeface="+mn-ea"/>
              </a:rPr>
              <a:t>の</a:t>
            </a:r>
            <a:r>
              <a:rPr lang="en-US" altLang="ja-JP" dirty="0" smtClean="0">
                <a:latin typeface="+mn-ea"/>
              </a:rPr>
              <a:t/>
            </a:r>
            <a:br>
              <a:rPr lang="en-US" altLang="ja-JP" dirty="0" smtClean="0">
                <a:latin typeface="+mn-ea"/>
              </a:rPr>
            </a:br>
            <a:r>
              <a:rPr lang="ja-JP" altLang="en-US" dirty="0" smtClean="0">
                <a:latin typeface="+mn-ea"/>
              </a:rPr>
              <a:t>利用</a:t>
            </a:r>
            <a:r>
              <a:rPr lang="ja-JP" altLang="en-US" dirty="0">
                <a:latin typeface="+mn-ea"/>
              </a:rPr>
              <a:t>になりやすい</a:t>
            </a:r>
            <a:r>
              <a:rPr lang="ja-JP" altLang="en-US" dirty="0" smtClean="0">
                <a:latin typeface="+mn-ea"/>
              </a:rPr>
              <a:t>。</a:t>
            </a:r>
            <a:endParaRPr lang="en-US" altLang="ja-JP" dirty="0">
              <a:latin typeface="+mn-ea"/>
            </a:endParaRPr>
          </a:p>
          <a:p>
            <a:r>
              <a:rPr lang="ja-JP" altLang="en-US" dirty="0" smtClean="0">
                <a:latin typeface="+mn-ea"/>
              </a:rPr>
              <a:t>小学生</a:t>
            </a:r>
            <a:r>
              <a:rPr lang="ja-JP" altLang="en-US" dirty="0">
                <a:latin typeface="+mn-ea"/>
              </a:rPr>
              <a:t>に多い。</a:t>
            </a:r>
            <a:br>
              <a:rPr lang="ja-JP" altLang="en-US" dirty="0">
                <a:latin typeface="+mn-ea"/>
              </a:rPr>
            </a:br>
            <a:r>
              <a:rPr lang="ja-JP" altLang="en-US" dirty="0">
                <a:latin typeface="+mn-ea"/>
              </a:rPr>
              <a:t>男子に多い傾向</a:t>
            </a:r>
            <a:r>
              <a:rPr lang="ja-JP" altLang="en-US" dirty="0" smtClean="0">
                <a:latin typeface="+mn-ea"/>
              </a:rPr>
              <a:t>。</a:t>
            </a: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endParaRPr lang="en-US" altLang="ja-JP" dirty="0">
              <a:latin typeface="+mn-ea"/>
            </a:endParaRPr>
          </a:p>
          <a:p>
            <a:pPr marL="0" indent="0">
              <a:buNone/>
            </a:pPr>
            <a:endParaRPr lang="en-US" altLang="ja-JP" dirty="0" smtClean="0">
              <a:latin typeface="+mn-ea"/>
            </a:endParaRPr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4563029" y="1273259"/>
            <a:ext cx="4007217" cy="5019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ja-JP" altLang="en-US" sz="3200" b="1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sz="3200" dirty="0" smtClean="0">
                <a:latin typeface="+mn-ea"/>
              </a:rPr>
              <a:t>(</a:t>
            </a:r>
            <a:r>
              <a:rPr lang="ja-JP" altLang="en-US" sz="3200" dirty="0">
                <a:latin typeface="+mn-ea"/>
              </a:rPr>
              <a:t>つながり</a:t>
            </a:r>
            <a:r>
              <a:rPr lang="ja-JP" altLang="en-US" sz="3200" dirty="0" smtClean="0">
                <a:latin typeface="+mn-ea"/>
              </a:rPr>
              <a:t>依存</a:t>
            </a:r>
            <a:r>
              <a:rPr lang="en-US" altLang="ja-JP" sz="3200" dirty="0" smtClean="0">
                <a:latin typeface="+mn-ea"/>
              </a:rPr>
              <a:t>)</a:t>
            </a:r>
          </a:p>
          <a:p>
            <a:r>
              <a:rPr lang="en-US" altLang="ja-JP" dirty="0" smtClean="0">
                <a:latin typeface="+mn-ea"/>
              </a:rPr>
              <a:t>LINE</a:t>
            </a:r>
            <a:r>
              <a:rPr lang="ja-JP" altLang="en-US" dirty="0" err="1" smtClean="0">
                <a:latin typeface="+mn-ea"/>
              </a:rPr>
              <a:t>、</a:t>
            </a:r>
            <a:r>
              <a:rPr lang="en-US" altLang="ja-JP" dirty="0" smtClean="0">
                <a:latin typeface="+mn-ea"/>
              </a:rPr>
              <a:t>Instagram</a:t>
            </a:r>
            <a:br>
              <a:rPr lang="en-US" altLang="ja-JP" dirty="0" smtClean="0">
                <a:latin typeface="+mn-ea"/>
              </a:rPr>
            </a:br>
            <a:r>
              <a:rPr lang="ja-JP" altLang="en-US" dirty="0" smtClean="0">
                <a:latin typeface="+mn-ea"/>
              </a:rPr>
              <a:t>など</a:t>
            </a:r>
            <a:r>
              <a:rPr lang="ja-JP" altLang="en-US" dirty="0">
                <a:latin typeface="+mn-ea"/>
              </a:rPr>
              <a:t>に熱中する</a:t>
            </a:r>
            <a:r>
              <a:rPr lang="ja-JP" altLang="en-US" dirty="0" smtClean="0">
                <a:latin typeface="+mn-ea"/>
              </a:rPr>
              <a:t>。</a:t>
            </a:r>
            <a:endParaRPr lang="en-US" altLang="ja-JP" dirty="0" smtClean="0">
              <a:latin typeface="+mn-ea"/>
            </a:endParaRPr>
          </a:p>
          <a:p>
            <a:r>
              <a:rPr lang="ja-JP" altLang="en-US" dirty="0" smtClean="0">
                <a:latin typeface="+mn-ea"/>
              </a:rPr>
              <a:t>隙間</a:t>
            </a:r>
            <a:r>
              <a:rPr lang="ja-JP" altLang="en-US" dirty="0">
                <a:latin typeface="+mn-ea"/>
              </a:rPr>
              <a:t>時間に絶えず利用</a:t>
            </a:r>
            <a:r>
              <a:rPr lang="ja-JP" altLang="en-US" dirty="0" smtClean="0">
                <a:latin typeface="+mn-ea"/>
              </a:rPr>
              <a:t>。不安</a:t>
            </a:r>
            <a:r>
              <a:rPr lang="ja-JP" altLang="en-US" dirty="0">
                <a:latin typeface="+mn-ea"/>
              </a:rPr>
              <a:t>感情が強くなる</a:t>
            </a:r>
            <a:r>
              <a:rPr lang="ja-JP" altLang="en-US" dirty="0" smtClean="0">
                <a:latin typeface="+mn-ea"/>
              </a:rPr>
              <a:t>。</a:t>
            </a:r>
            <a:endParaRPr lang="en-US" altLang="ja-JP" dirty="0">
              <a:latin typeface="+mn-ea"/>
            </a:endParaRPr>
          </a:p>
          <a:p>
            <a:r>
              <a:rPr lang="ja-JP" altLang="en-US" dirty="0" smtClean="0">
                <a:latin typeface="+mn-ea"/>
              </a:rPr>
              <a:t>女子</a:t>
            </a:r>
            <a:r>
              <a:rPr lang="ja-JP" altLang="en-US" dirty="0">
                <a:latin typeface="+mn-ea"/>
              </a:rPr>
              <a:t>に多い傾向</a:t>
            </a:r>
            <a:r>
              <a:rPr lang="ja-JP" altLang="en-US" dirty="0" smtClean="0">
                <a:latin typeface="+mn-ea"/>
              </a:rPr>
              <a:t>。</a:t>
            </a: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endParaRPr lang="en-US" altLang="ja-JP" dirty="0" smtClean="0">
              <a:latin typeface="+mn-ea"/>
            </a:endParaRPr>
          </a:p>
          <a:p>
            <a:pPr marL="0" indent="0">
              <a:buNone/>
            </a:pPr>
            <a:endParaRPr lang="en-US" altLang="ja-JP" dirty="0">
              <a:latin typeface="+mn-ea"/>
            </a:endParaRPr>
          </a:p>
          <a:p>
            <a:pPr marL="0" indent="0">
              <a:buNone/>
            </a:pPr>
            <a:endParaRPr lang="en-US" altLang="ja-JP" dirty="0" smtClean="0"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656" y="5230425"/>
            <a:ext cx="1776867" cy="1333255"/>
          </a:xfrm>
          <a:prstGeom prst="rect">
            <a:avLst/>
          </a:prstGeom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42046" y="349617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SzPct val="120000"/>
            </a:pPr>
            <a:r>
              <a:rPr lang="ja-JP" altLang="en-US" sz="2400" spc="-360" smtClean="0">
                <a:latin typeface="+mj-ea"/>
              </a:rPr>
              <a:t>ネット依存とルール</a:t>
            </a:r>
            <a:endParaRPr lang="ja-JP" altLang="en-US" sz="2400" spc="-360" dirty="0">
              <a:latin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22096" y="105332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latin typeface="+mn-ea"/>
              </a:rPr>
              <a:t>ネット依存の特徴</a:t>
            </a:r>
          </a:p>
        </p:txBody>
      </p:sp>
    </p:spTree>
    <p:extLst>
      <p:ext uri="{BB962C8B-B14F-4D97-AF65-F5344CB8AC3E}">
        <p14:creationId xmlns:p14="http://schemas.microsoft.com/office/powerpoint/2010/main" val="42514436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</Words>
  <Application>Microsoft Office PowerPoint</Application>
  <PresentationFormat>画面に合わせる (4:3)</PresentationFormat>
  <Paragraphs>62</Paragraphs>
  <Slides>11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ネット依存とルール</vt:lpstr>
      <vt:lpstr>ネット依存とルール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2017-09-04T03:27:03Z</dcterms:created>
  <dcterms:modified xsi:type="dcterms:W3CDTF">2017-09-26T03:17:17Z</dcterms:modified>
</cp:coreProperties>
</file>