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5" r:id="rId1"/>
  </p:sldMasterIdLst>
  <p:notesMasterIdLst>
    <p:notesMasterId r:id="rId17"/>
  </p:notesMasterIdLst>
  <p:sldIdLst>
    <p:sldId id="256" r:id="rId2"/>
    <p:sldId id="258" r:id="rId3"/>
    <p:sldId id="257" r:id="rId4"/>
    <p:sldId id="259" r:id="rId5"/>
    <p:sldId id="269" r:id="rId6"/>
    <p:sldId id="272" r:id="rId7"/>
    <p:sldId id="673" r:id="rId8"/>
    <p:sldId id="260" r:id="rId9"/>
    <p:sldId id="270" r:id="rId10"/>
    <p:sldId id="261" r:id="rId11"/>
    <p:sldId id="271" r:id="rId12"/>
    <p:sldId id="264" r:id="rId13"/>
    <p:sldId id="674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68" autoAdjust="0"/>
    <p:restoredTop sz="95345"/>
  </p:normalViewPr>
  <p:slideViewPr>
    <p:cSldViewPr snapToGrid="0" snapToObjects="1">
      <p:cViewPr varScale="1">
        <p:scale>
          <a:sx n="76" d="100"/>
          <a:sy n="76" d="100"/>
        </p:scale>
        <p:origin x="114" y="7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E8A7C8-AD31-A04B-9902-2AC24980DB28}" type="datetimeFigureOut">
              <a:rPr kumimoji="1" lang="ja-JP" altLang="en-US" smtClean="0"/>
              <a:t>2019/11/21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5258D-13D0-7A46-90D3-CF106D042F4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6917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8085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7940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7822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/>
              <a:t>ジレンマをしっかり考えさせる．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6849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6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16936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60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30965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15750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63427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585258D-13D0-7A46-90D3-CF106D042F42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789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240" y="2386744"/>
            <a:ext cx="693952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5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396" y="4352544"/>
            <a:ext cx="5101209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1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19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EBFB23-9435-4D9B-8F2F-007A180899AD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実践事例３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772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A04CDC-E15C-4994-9776-598DC8C2A5E2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実践事例３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128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9834" y="937260"/>
            <a:ext cx="1053966" cy="498348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6046" y="937260"/>
            <a:ext cx="4716174" cy="498348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DBC10-5F71-40D2-974C-12F032F68470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実践事例３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87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19DF2-4B32-47BB-B241-CDC14BE48F56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実践事例３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92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2386744"/>
            <a:ext cx="6940296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5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1396" y="4352465"/>
            <a:ext cx="5101209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4572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BEB0D-F022-41F5-95E4-742FDF80B6DE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実践事例３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829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2239" y="2638044"/>
            <a:ext cx="3288023" cy="31019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3737" y="2638044"/>
            <a:ext cx="3290516" cy="31019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6113DE-0B2D-4004-8711-72DBACBC00BC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実践事例３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081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2239" y="2313434"/>
            <a:ext cx="3288024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2239" y="3143250"/>
            <a:ext cx="3288024" cy="25967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3737" y="3143250"/>
            <a:ext cx="3290516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753737" y="2313434"/>
            <a:ext cx="3290516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C9B30-33E1-470C-92C5-0773B285C60C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実践事例３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3917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4989A-033A-4A70-B304-245E4534C000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情報モラルの授業　実践事例３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608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494949" y="6307727"/>
            <a:ext cx="365760" cy="365760"/>
          </a:xfrm>
        </p:spPr>
        <p:txBody>
          <a:bodyPr/>
          <a:lstStyle>
            <a:lvl1pPr>
              <a:defRPr sz="1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89A4B2F1-EF75-4E98-8D34-D7EA2A4FB9F0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29" y="-1"/>
            <a:ext cx="8229600" cy="127325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 userDrawn="1"/>
        </p:nvSpPr>
        <p:spPr>
          <a:xfrm>
            <a:off x="269421" y="367393"/>
            <a:ext cx="4482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rPr>
              <a:t>動画投稿アプリとのつきあい方</a:t>
            </a:r>
          </a:p>
        </p:txBody>
      </p:sp>
    </p:spTree>
    <p:extLst>
      <p:ext uri="{BB962C8B-B14F-4D97-AF65-F5344CB8AC3E}">
        <p14:creationId xmlns:p14="http://schemas.microsoft.com/office/powerpoint/2010/main" val="23502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4572000" y="0"/>
            <a:ext cx="457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703" y="2243829"/>
            <a:ext cx="3290594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52060" y="804672"/>
            <a:ext cx="361188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8"/>
            <a:ext cx="284607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60618-3C42-428D-8DA7-7B4E63459445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640703" y="6236208"/>
            <a:ext cx="3806398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実践事例３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241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0080" y="2243828"/>
            <a:ext cx="3291840" cy="1143000"/>
          </a:xfrm>
          <a:solidFill>
            <a:srgbClr val="FFFFFF"/>
          </a:solidFill>
          <a:ln>
            <a:solidFill>
              <a:srgbClr val="262626"/>
            </a:solidFill>
          </a:ln>
        </p:spPr>
        <p:txBody>
          <a:bodyPr anchor="ctr" anchorCtr="1">
            <a:noAutofit/>
          </a:bodyPr>
          <a:lstStyle>
            <a:lvl1pPr>
              <a:defRPr sz="2100">
                <a:solidFill>
                  <a:srgbClr val="262626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2000" y="0"/>
            <a:ext cx="4576573" cy="6858000"/>
          </a:xfrm>
          <a:solidFill>
            <a:schemeClr val="bg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2965" y="3549919"/>
            <a:ext cx="284607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DE6B54F2-F3EB-47A8-AB81-2C77D9986DA3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40080" y="6236208"/>
            <a:ext cx="3803904" cy="320040"/>
          </a:xfrm>
        </p:spPr>
        <p:txBody>
          <a:bodyPr>
            <a:normAutofit/>
          </a:bodyPr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実践事例３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25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06045" y="964692"/>
            <a:ext cx="5937755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6045" y="2638045"/>
            <a:ext cx="5937755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78943" y="6238816"/>
            <a:ext cx="2065310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49654224-99B0-401C-801D-D12C29C2584E}" type="datetime1">
              <a:rPr lang="ja-JP" altLang="en-US" smtClean="0"/>
              <a:t>2019/11/21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02239" y="6236208"/>
            <a:ext cx="45566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r>
              <a:rPr lang="ja-JP" altLang="en-US"/>
              <a:t>情報モラルの授業　実践事例３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0112" y="6217920"/>
            <a:ext cx="365760" cy="365760"/>
          </a:xfrm>
          <a:prstGeom prst="ellipse">
            <a:avLst/>
          </a:prstGeom>
          <a:solidFill>
            <a:srgbClr val="1D1D1D">
              <a:alpha val="69804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4209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kumimoji="1" sz="26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44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28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1D1222-2F26-AA4D-A8F0-A298F9F6532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199072" y="2423319"/>
            <a:ext cx="6997700" cy="1608137"/>
          </a:xfrm>
        </p:spPr>
        <p:txBody>
          <a:bodyPr>
            <a:noAutofit/>
          </a:bodyPr>
          <a:lstStyle/>
          <a:p>
            <a:r>
              <a:rPr lang="ja-JP" altLang="en-US" sz="3600" dirty="0"/>
              <a:t>動画投こうアプリとの</a:t>
            </a:r>
            <a:br>
              <a:rPr lang="en-US" altLang="ja-JP" sz="3600" dirty="0"/>
            </a:br>
            <a:r>
              <a:rPr lang="ja-JP" altLang="en-US" sz="3600" dirty="0"/>
              <a:t>つきあい方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99382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コンテンツ プレースホルダー 7">
            <a:extLst>
              <a:ext uri="{FF2B5EF4-FFF2-40B4-BE49-F238E27FC236}">
                <a16:creationId xmlns:a16="http://schemas.microsoft.com/office/drawing/2014/main" id="{42920CE6-FFCF-004D-B22D-53305AF921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" y="1347114"/>
            <a:ext cx="9143985" cy="514349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64D751A-ACC6-9A49-94ED-F855C7571E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06954" y="4625968"/>
            <a:ext cx="8270875" cy="1673225"/>
          </a:xfrm>
          <a:noFill/>
          <a:ln>
            <a:solidFill>
              <a:srgbClr val="FFFFFF"/>
            </a:solidFill>
          </a:ln>
        </p:spPr>
        <p:txBody>
          <a:bodyPr vert="horz" lIns="205740" tIns="137160" rIns="205740" bIns="137160" rtlCol="0" anchor="ctr" anchorCtr="1">
            <a:noAutofit/>
          </a:bodyPr>
          <a:lstStyle/>
          <a:p>
            <a:r>
              <a:rPr lang="ja-JP" altLang="en-US" sz="3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なぜシュンスケさんは、投</a:t>
            </a:r>
            <a:r>
              <a:rPr lang="ja-JP" altLang="en-US" sz="3200" dirty="0" err="1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こうの</a:t>
            </a:r>
            <a:r>
              <a:rPr lang="ja-JP" altLang="en-US" sz="3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ことを</a:t>
            </a:r>
            <a:br>
              <a:rPr lang="en-US" altLang="ja-JP" sz="3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3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カツヒコさんに言えなかったのですか。</a:t>
            </a:r>
            <a:endParaRPr lang="en-US" altLang="ja-JP" sz="3200" dirty="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7605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コンテンツ プレースホルダー 7" descr="人形, おもちゃ が含まれている画像&#10;&#10;自動的に生成された説明">
            <a:extLst>
              <a:ext uri="{FF2B5EF4-FFF2-40B4-BE49-F238E27FC236}">
                <a16:creationId xmlns:a16="http://schemas.microsoft.com/office/drawing/2014/main" id="{DCCE4544-E043-F04F-A192-C46613B6644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4572000" y="649671"/>
            <a:ext cx="4572000" cy="514349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764D751A-ACC6-9A49-94ED-F855C7571E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67419" y="3834832"/>
            <a:ext cx="7947025" cy="2717800"/>
          </a:xfrm>
          <a:solidFill>
            <a:srgbClr val="FFFFFF"/>
          </a:solidFill>
        </p:spPr>
        <p:txBody>
          <a:bodyPr vert="horz" lIns="205740" tIns="137160" rIns="205740" bIns="137160" rtlCol="0" anchor="ctr" anchorCtr="1">
            <a:noAutofit/>
          </a:bodyPr>
          <a:lstStyle/>
          <a:p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シュンスケさんは、なぜ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「いいね」やコメントが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欲しかったのでしょう。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シュンスケさんの気持ちになって考えて、</a:t>
            </a:r>
            <a:br>
              <a:rPr lang="en-US" altLang="ja-JP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自分の考えと理由を書きましょう。</a:t>
            </a:r>
            <a:endParaRPr lang="en-US" altLang="ja-JP" sz="2800" dirty="0">
              <a:solidFill>
                <a:srgbClr val="26262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40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0365E9-0475-8745-B29D-359D84D9BA7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71268" y="1575720"/>
            <a:ext cx="7334250" cy="1233488"/>
          </a:xfrm>
        </p:spPr>
        <p:txBody>
          <a:bodyPr tIns="288000">
            <a:noAutofit/>
          </a:bodyPr>
          <a:lstStyle/>
          <a:p>
            <a:r>
              <a:rPr lang="ja-JP" altLang="ja-JP" sz="3600" dirty="0">
                <a:latin typeface="Meiryo" panose="020B0604030504040204" pitchFamily="34" charset="-128"/>
                <a:ea typeface="Meiryo" panose="020B0604030504040204" pitchFamily="34" charset="-128"/>
              </a:rPr>
              <a:t>あなたがシュンスケさんなら</a:t>
            </a:r>
            <a:r>
              <a:rPr lang="ja-JP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br>
              <a:rPr lang="en-US" altLang="ja-JP" sz="36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3600" dirty="0">
                <a:latin typeface="Meiryo" panose="020B0604030504040204" pitchFamily="34" charset="-128"/>
                <a:ea typeface="Meiryo" panose="020B0604030504040204" pitchFamily="34" charset="-128"/>
              </a:rPr>
              <a:t>このあとどうしますか</a:t>
            </a:r>
            <a:r>
              <a:rPr lang="ja-JP" altLang="en-US" sz="36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CCD527-DBF0-F448-B39D-D4B8F121450F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21509" y="4451071"/>
            <a:ext cx="8839200" cy="204462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自分の考えと理由を書きましょう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endParaRPr lang="ja-JP" altLang="ja-JP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indent="0" algn="ctr">
              <a:buNone/>
            </a:pPr>
            <a:endParaRPr lang="en-US" altLang="ja-JP" sz="9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indent="0" algn="ctr">
              <a:buNone/>
            </a:pPr>
            <a:r>
              <a:rPr lang="ja-JP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書けたら</a:t>
            </a:r>
            <a:r>
              <a:rPr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r>
              <a:rPr lang="ja-JP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班で自分の意見を発表し</a:t>
            </a:r>
            <a:r>
              <a:rPr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b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友達の意見を聞き取ってワークシートに記入します</a:t>
            </a:r>
            <a:r>
              <a:rPr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b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そのあと</a:t>
            </a:r>
            <a:r>
              <a:rPr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r>
              <a:rPr lang="ja-JP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  <a:t>出された意見を班ごとに発表してください</a:t>
            </a:r>
            <a:r>
              <a:rPr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A19CEF9-187F-884D-955A-A04E1BF562B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4250" y="2916238"/>
            <a:ext cx="1271882" cy="2144519"/>
          </a:xfrm>
          <a:prstGeom prst="rect">
            <a:avLst/>
          </a:prstGeom>
        </p:spPr>
      </p:pic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386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2182BF-1005-C34D-BE98-44D4631130B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31653" y="2047606"/>
            <a:ext cx="7143750" cy="1919287"/>
          </a:xfrm>
        </p:spPr>
        <p:txBody>
          <a:bodyPr lIns="360000">
            <a:noAutofit/>
          </a:bodyPr>
          <a:lstStyle/>
          <a:p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カツヒコは</a:t>
            </a: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なぜ</a:t>
            </a:r>
            <a:br>
              <a:rPr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顔が映らないよう気をつけて</a:t>
            </a:r>
            <a:br>
              <a:rPr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投</a:t>
            </a: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こう</a:t>
            </a: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していたのだと思いますか</a:t>
            </a: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endParaRPr kumimoji="1" lang="ja-JP" altLang="en-US" sz="32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800965-0499-5C4E-9ECD-1974EE34C8F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266471" y="4786402"/>
            <a:ext cx="6228478" cy="163165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もし自分が知らない間に</a:t>
            </a:r>
            <a:br>
              <a:rPr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ネットに顔写真を投</a:t>
            </a: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こう</a:t>
            </a: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されたら</a:t>
            </a: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br>
              <a:rPr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  <a:t>あなたはどう思いますか</a:t>
            </a:r>
            <a:r>
              <a:rPr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endParaRPr kumimoji="1" lang="ja-JP" altLang="en-US" sz="32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05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84527" y="2027206"/>
            <a:ext cx="774652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良い内容であっても、よく考えて投こうしましょう。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個人情報は映っていませんか。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ネットに広がった動画や写真は消せません。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自分や友達の個人情報は、ネットに投こうしないよう気をつけましょう。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友達の投こうや「いいね」が気になるようになったら、利用をお休みしましょう。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26349279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443780-5D12-FF4A-AAD4-C03CBF71D31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0034" y="1604883"/>
            <a:ext cx="7747777" cy="2449532"/>
          </a:xfrm>
        </p:spPr>
        <p:txBody>
          <a:bodyPr lIns="324000">
            <a:normAutofit/>
          </a:bodyPr>
          <a:lstStyle/>
          <a:p>
            <a:r>
              <a:rPr lang="ja-JP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動画投</a:t>
            </a: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こう</a:t>
            </a:r>
            <a:r>
              <a:rPr lang="ja-JP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アプリなどを利用するときには</a:t>
            </a: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b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dirty="0">
                <a:latin typeface="Meiryo" panose="020B0604030504040204" pitchFamily="34" charset="-128"/>
                <a:ea typeface="Meiryo" panose="020B0604030504040204" pitchFamily="34" charset="-128"/>
              </a:rPr>
              <a:t>どのようなことに気をつけ</a:t>
            </a:r>
            <a:r>
              <a:rPr lang="ja-JP" altLang="en-US" dirty="0">
                <a:latin typeface="Meiryo" panose="020B0604030504040204" pitchFamily="34" charset="-128"/>
                <a:ea typeface="Meiryo" panose="020B0604030504040204" pitchFamily="34" charset="-128"/>
              </a:rPr>
              <a:t>ますか。</a:t>
            </a:r>
            <a:b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br>
              <a:rPr lang="en-US" altLang="ja-JP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700" dirty="0">
                <a:latin typeface="Meiryo" panose="020B0604030504040204" pitchFamily="34" charset="-128"/>
                <a:ea typeface="Meiryo" panose="020B0604030504040204" pitchFamily="34" charset="-128"/>
              </a:rPr>
              <a:t>自分の考えをワークシートに書きましょう</a:t>
            </a:r>
            <a:r>
              <a:rPr lang="ja-JP" altLang="en-US" sz="27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endParaRPr kumimoji="1" lang="ja-JP" altLang="en-US" sz="27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1540FC3-DF91-E043-BE9B-511147329C64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992701" y="4635555"/>
            <a:ext cx="5486400" cy="1463321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rPr>
              <a:t>ワークシートは持ち帰り、</a:t>
            </a:r>
            <a:br>
              <a:rPr lang="en-US" altLang="ja-JP" sz="24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rPr>
              <a:t>学習で学んだことを伝えて、</a:t>
            </a:r>
            <a:endParaRPr lang="en-US" altLang="ja-JP" sz="2400" dirty="0">
              <a:latin typeface="Meiryo" panose="020B0604030504040204" pitchFamily="34" charset="-128"/>
              <a:ea typeface="Meiryo" panose="020B0604030504040204" pitchFamily="34" charset="-128"/>
            </a:endParaRPr>
          </a:p>
          <a:p>
            <a:pPr marL="0" indent="0" algn="ctr">
              <a:buNone/>
            </a:pPr>
            <a:r>
              <a:rPr lang="ja-JP" altLang="en-US" sz="2400" dirty="0">
                <a:latin typeface="Meiryo" panose="020B0604030504040204" pitchFamily="34" charset="-128"/>
                <a:ea typeface="Meiryo" panose="020B0604030504040204" pitchFamily="34" charset="-128"/>
              </a:rPr>
              <a:t>家族に感想を書いてもらいましょう。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3868BCB6-9F4A-1145-BE66-7CBB478837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034" y="4612873"/>
            <a:ext cx="992646" cy="150868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28FBA4F7-F2DA-E94E-9720-85F0AEACB9F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3850" y="4530829"/>
            <a:ext cx="992646" cy="1592564"/>
          </a:xfrm>
          <a:prstGeom prst="rect">
            <a:avLst/>
          </a:prstGeom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541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41E4EFB-FA09-1B47-A3BB-CFC8EE4DE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00163" y="2749970"/>
            <a:ext cx="6515100" cy="1330325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wrap="square" lIns="360000">
            <a:normAutofit/>
          </a:bodyPr>
          <a:lstStyle/>
          <a:p>
            <a:r>
              <a:rPr lang="ja-JP" altLang="en-US" sz="3600" dirty="0"/>
              <a:t>お話を聞いて考えましょう。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098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51DC71F-009A-7D48-8663-7C318BBE842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329962"/>
            <a:ext cx="4267200" cy="5314950"/>
          </a:xfrm>
        </p:spPr>
        <p:txBody>
          <a:bodyPr vert="horz" lIns="360000" tIns="137160" rIns="205740" bIns="137160" rtlCol="0" anchor="ctr" anchorCtr="1">
            <a:noAutofit/>
          </a:bodyPr>
          <a:lstStyle/>
          <a:p>
            <a:r>
              <a:rPr lang="ja-JP" altLang="en-US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シュンスケは</a:t>
            </a:r>
            <a:r>
              <a:rPr lang="en-US" altLang="ja-JP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6</a:t>
            </a:r>
            <a:r>
              <a:rPr lang="ja-JP" altLang="en-US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年生。</a:t>
            </a:r>
            <a:br>
              <a:rPr lang="en-US" altLang="ja-JP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動画投こうアプリを</a:t>
            </a:r>
            <a:br>
              <a:rPr lang="en-US" altLang="ja-JP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よく見ています。</a:t>
            </a:r>
            <a:br>
              <a:rPr lang="en-US" altLang="ja-JP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br>
              <a:rPr lang="en-US" altLang="ja-JP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ある日同級生の</a:t>
            </a:r>
            <a:br>
              <a:rPr lang="en-US" altLang="ja-JP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カツヒコの投こう</a:t>
            </a:r>
            <a:r>
              <a:rPr lang="ja-JP" altLang="en-US" dirty="0" err="1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  <a:br>
              <a:rPr lang="en-US" altLang="ja-JP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見つけました。</a:t>
            </a:r>
            <a:br>
              <a:rPr lang="en-US" altLang="ja-JP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カツヒコはダンス動画を投こうしていて、</a:t>
            </a:r>
            <a:br>
              <a:rPr lang="en-US" altLang="ja-JP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「いいね」が</a:t>
            </a:r>
            <a:r>
              <a:rPr lang="en-US" altLang="ja-JP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200</a:t>
            </a:r>
            <a:r>
              <a:rPr lang="ja-JP" altLang="en-US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も</a:t>
            </a:r>
            <a:br>
              <a:rPr lang="en-US" altLang="ja-JP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ついていました。</a:t>
            </a:r>
            <a:br>
              <a:rPr lang="en-US" altLang="ja-JP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シュンスケは自分の</a:t>
            </a:r>
            <a:br>
              <a:rPr lang="en-US" altLang="ja-JP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dirty="0">
                <a:solidFill>
                  <a:srgbClr val="262626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動画も投こうしました。 </a:t>
            </a:r>
            <a:endParaRPr kumimoji="1" lang="en-US" altLang="ja-JP" dirty="0">
              <a:solidFill>
                <a:srgbClr val="262626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5" name="図 4" descr="クイーン が含まれている画像&#10;&#10;自動的に生成された説明">
            <a:extLst>
              <a:ext uri="{FF2B5EF4-FFF2-40B4-BE49-F238E27FC236}">
                <a16:creationId xmlns:a16="http://schemas.microsoft.com/office/drawing/2014/main" id="{EA91D9F1-B86E-954C-87F4-AE06A821349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4084754" y="1168618"/>
            <a:ext cx="5244984" cy="4772018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71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954D13-CC37-9243-93B3-FA541410511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05138" y="1451339"/>
            <a:ext cx="6138862" cy="4758149"/>
          </a:xfrm>
        </p:spPr>
        <p:txBody>
          <a:bodyPr tIns="252000">
            <a:noAutofit/>
          </a:bodyPr>
          <a:lstStyle/>
          <a:p>
            <a:pPr algn="l"/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シュンスケの動画に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も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「いいね」がつきました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もっと「いいね」が欲しくて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毎日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動画を投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こう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しました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しかし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カツヒコほど「いいね」がつきません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カツヒコの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マネ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をして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みました。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すると「いいね」が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増え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ました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動画を見る人も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増えて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きました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「ダンスかっこいいね」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と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いう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コメントもつ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き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ました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endParaRPr kumimoji="1" lang="ja-JP" altLang="en-US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8" name="コンテンツ プレースホルダー 7" descr="クイーン が含まれている画像&#10;&#10;自動的に生成された説明">
            <a:extLst>
              <a:ext uri="{FF2B5EF4-FFF2-40B4-BE49-F238E27FC236}">
                <a16:creationId xmlns:a16="http://schemas.microsoft.com/office/drawing/2014/main" id="{99FDFFE1-830E-2548-92BB-97750E1C8D4B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90745"/>
            <a:ext cx="2813050" cy="2566988"/>
          </a:xfr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6380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954D13-CC37-9243-93B3-FA541410511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360488"/>
            <a:ext cx="5550678" cy="5492750"/>
          </a:xfrm>
        </p:spPr>
        <p:txBody>
          <a:bodyPr>
            <a:noAutofit/>
          </a:bodyPr>
          <a:lstStyle/>
          <a:p>
            <a:pPr algn="l"/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シュンスケは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カツヒコと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ダンス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の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練習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を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した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ときの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動画を投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こう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しました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すると「いいね」が</a:t>
            </a:r>
            <a: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100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も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ついて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コメントも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増えました。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しかし，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カツヒコは動画を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投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こう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する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とき、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顔が映らないように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し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ていたのに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シュンスケの動画には顔が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はっきりと映ってい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ました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 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シュンスケは動画を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消そう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と思いましたが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、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そのままに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し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てしまい</a:t>
            </a:r>
            <a:r>
              <a:rPr lang="ja-JP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  <a:t>ました</a:t>
            </a: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。</a:t>
            </a:r>
            <a:endParaRPr kumimoji="1" lang="ja-JP" altLang="en-US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11" name="コンテンツ プレースホルダー 7">
            <a:extLst>
              <a:ext uri="{FF2B5EF4-FFF2-40B4-BE49-F238E27FC236}">
                <a16:creationId xmlns:a16="http://schemas.microsoft.com/office/drawing/2014/main" id="{E4FB06B2-1297-8543-91A9-D69E2FC675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33969" y="1230793"/>
            <a:ext cx="3310031" cy="5143493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131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FDD085-E374-064B-8513-02192E21E96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671676"/>
            <a:ext cx="3716958" cy="4802187"/>
          </a:xfrm>
        </p:spPr>
        <p:txBody>
          <a:bodyPr vert="horz" lIns="137160" tIns="137160" rIns="137160" bIns="137160" rtlCol="0" anchor="ctr">
            <a:noAutofit/>
          </a:bodyPr>
          <a:lstStyle/>
          <a:p>
            <a:pPr algn="l"/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ある日、学校で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カツヒコと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会いました。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シュンスケは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カツヒコに、</a:t>
            </a:r>
            <a:br>
              <a:rPr lang="en-US" altLang="ja-JP" sz="28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「ダンスの練習動画を投こうした」と話そうかと思いましたが、だまってしまいました。 </a:t>
            </a:r>
            <a:endParaRPr kumimoji="1" lang="en-US" altLang="ja-JP" sz="2800" dirty="0"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pic>
        <p:nvPicPr>
          <p:cNvPr id="5" name="図 4" descr="人形, おもちゃ が含まれている画像&#10;&#10;自動的に生成された説明">
            <a:extLst>
              <a:ext uri="{FF2B5EF4-FFF2-40B4-BE49-F238E27FC236}">
                <a16:creationId xmlns:a16="http://schemas.microsoft.com/office/drawing/2014/main" id="{1D6E10C8-7733-F24B-B14C-A7615B8EB4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/>
        </p:blipFill>
        <p:spPr>
          <a:xfrm>
            <a:off x="3716958" y="1409341"/>
            <a:ext cx="5418416" cy="4788540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891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1ECC04-3D30-174C-A61C-468E05A0356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47554" y="1323386"/>
            <a:ext cx="5937250" cy="1031625"/>
          </a:xfrm>
        </p:spPr>
        <p:txBody>
          <a:bodyPr tIns="324000">
            <a:normAutofit/>
          </a:bodyPr>
          <a:lstStyle/>
          <a:p>
            <a:r>
              <a:rPr kumimoji="1" lang="ja-JP" altLang="en-US" sz="3600">
                <a:latin typeface="Meiryo" panose="020B0604030504040204" pitchFamily="34" charset="-128"/>
                <a:ea typeface="Meiryo" panose="020B0604030504040204" pitchFamily="34" charset="-128"/>
              </a:rPr>
              <a:t>登場人物</a:t>
            </a:r>
          </a:p>
        </p:txBody>
      </p:sp>
      <p:pic>
        <p:nvPicPr>
          <p:cNvPr id="6" name="コンテンツ プレースホルダー 7">
            <a:extLst>
              <a:ext uri="{FF2B5EF4-FFF2-40B4-BE49-F238E27FC236}">
                <a16:creationId xmlns:a16="http://schemas.microsoft.com/office/drawing/2014/main" id="{6B0793BF-2EBC-0E43-9743-7ACF077059E5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925" y="3388632"/>
            <a:ext cx="2757488" cy="3101975"/>
          </a:xfrm>
          <a:prstGeom prst="rect">
            <a:avLst/>
          </a:prstGeom>
        </p:spPr>
      </p:pic>
      <p:pic>
        <p:nvPicPr>
          <p:cNvPr id="7" name="コンテンツ プレースホルダー 6" descr="人形, おもちゃ が含まれている画像&#10;&#10;自動的に生成された説明">
            <a:extLst>
              <a:ext uri="{FF2B5EF4-FFF2-40B4-BE49-F238E27FC236}">
                <a16:creationId xmlns:a16="http://schemas.microsoft.com/office/drawing/2014/main" id="{43E8D666-B958-7447-985A-C8D86C06404D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5727941" y="2643187"/>
            <a:ext cx="2665562" cy="4064213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8ECC3C-7906-B245-8562-001130D24FA7}"/>
              </a:ext>
            </a:extLst>
          </p:cNvPr>
          <p:cNvSpPr txBox="1"/>
          <p:nvPr/>
        </p:nvSpPr>
        <p:spPr>
          <a:xfrm>
            <a:off x="2438546" y="3388632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シュンスケ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4D7C9B6-5BBD-1B42-8CCB-068442917130}"/>
              </a:ext>
            </a:extLst>
          </p:cNvPr>
          <p:cNvSpPr txBox="1"/>
          <p:nvPr/>
        </p:nvSpPr>
        <p:spPr>
          <a:xfrm>
            <a:off x="5092900" y="552289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>
                <a:latin typeface="Meiryo" panose="020B0604030504040204" pitchFamily="34" charset="-128"/>
                <a:ea typeface="Meiryo" panose="020B0604030504040204" pitchFamily="34" charset="-128"/>
              </a:rPr>
              <a:t>カツヒコ</a:t>
            </a: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11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0CABC1-31F8-E74A-9CB7-CA5DBD274ED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612184" y="2715314"/>
            <a:ext cx="7248525" cy="2170711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vert="horz" lIns="205740" tIns="137160" rIns="205740" bIns="137160" rtlCol="0" anchor="ctr" anchorCtr="1">
            <a:noAutofit/>
          </a:bodyPr>
          <a:lstStyle/>
          <a:p>
            <a:r>
              <a:rPr lang="ja-JP" altLang="en-US" sz="3200" dirty="0">
                <a:solidFill>
                  <a:srgbClr val="40404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なぜ、シュンスケさんは</a:t>
            </a:r>
            <a:br>
              <a:rPr lang="en-US" altLang="ja-JP" sz="3200" dirty="0">
                <a:solidFill>
                  <a:srgbClr val="40404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3200" dirty="0">
                <a:solidFill>
                  <a:srgbClr val="40404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自分のダンスの動画を</a:t>
            </a:r>
            <a:br>
              <a:rPr lang="en-US" altLang="ja-JP" sz="3200" dirty="0">
                <a:solidFill>
                  <a:srgbClr val="40404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3200" dirty="0">
                <a:solidFill>
                  <a:srgbClr val="404040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投こうしようと思ったのですか。 </a:t>
            </a:r>
            <a:endParaRPr lang="en-US" altLang="ja-JP" sz="3200" dirty="0">
              <a:solidFill>
                <a:srgbClr val="404040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コンテンツ プレースホルダー 7" descr="クイーン が含まれている画像&#10;&#10;自動的に生成された説明">
            <a:extLst>
              <a:ext uri="{FF2B5EF4-FFF2-40B4-BE49-F238E27FC236}">
                <a16:creationId xmlns:a16="http://schemas.microsoft.com/office/drawing/2014/main" id="{59F044BC-A5C1-9342-9E10-E16F84D52EB9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396" y="3955942"/>
            <a:ext cx="2479675" cy="2262187"/>
          </a:xfrm>
        </p:spPr>
      </p:pic>
    </p:spTree>
    <p:extLst>
      <p:ext uri="{BB962C8B-B14F-4D97-AF65-F5344CB8AC3E}">
        <p14:creationId xmlns:p14="http://schemas.microsoft.com/office/powerpoint/2010/main" val="37109368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E0CABC1-31F8-E74A-9CB7-CA5DBD274ED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3849" y="2586007"/>
            <a:ext cx="7891100" cy="1235075"/>
          </a:xfrm>
          <a:noFill/>
          <a:ln w="38100" cap="sq">
            <a:solidFill>
              <a:schemeClr val="tx1"/>
            </a:solidFill>
            <a:miter lim="800000"/>
          </a:ln>
        </p:spPr>
        <p:txBody>
          <a:bodyPr vert="horz" lIns="205740" tIns="137160" rIns="205740" bIns="137160" rtlCol="0" anchor="ctr" anchorCtr="1">
            <a:noAutofit/>
          </a:bodyPr>
          <a:lstStyle/>
          <a:p>
            <a:r>
              <a:rPr lang="ja-JP" altLang="en-US" sz="3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シュンスケさんは、どのような動画を</a:t>
            </a:r>
            <a:br>
              <a:rPr lang="en-US" altLang="ja-JP" sz="3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lang="ja-JP" altLang="en-US" sz="3200" dirty="0">
                <a:solidFill>
                  <a:schemeClr val="tx1"/>
                </a:solidFill>
                <a:latin typeface="Meiryo" panose="020B0604030504040204" pitchFamily="34" charset="-128"/>
                <a:ea typeface="Meiryo" panose="020B0604030504040204" pitchFamily="34" charset="-128"/>
              </a:rPr>
              <a:t>投こうしましたか。</a:t>
            </a:r>
            <a:endParaRPr lang="en-US" altLang="ja-JP" sz="3200" dirty="0">
              <a:solidFill>
                <a:schemeClr val="tx1"/>
              </a:solidFill>
              <a:latin typeface="Meiryo" panose="020B0604030504040204" pitchFamily="34" charset="-128"/>
              <a:ea typeface="Meiryo" panose="020B0604030504040204" pitchFamily="34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1F482E4-A25F-AB4B-8329-440BB1854EB0}"/>
              </a:ext>
            </a:extLst>
          </p:cNvPr>
          <p:cNvSpPr txBox="1"/>
          <p:nvPr/>
        </p:nvSpPr>
        <p:spPr>
          <a:xfrm>
            <a:off x="1384825" y="4966556"/>
            <a:ext cx="63401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シュンスケさんの行動で</a:t>
            </a:r>
            <a:br>
              <a:rPr kumimoji="1" lang="en-US" altLang="ja-JP" sz="3200" dirty="0">
                <a:latin typeface="Meiryo" panose="020B0604030504040204" pitchFamily="34" charset="-128"/>
                <a:ea typeface="Meiryo" panose="020B0604030504040204" pitchFamily="34" charset="-128"/>
              </a:rPr>
            </a:br>
            <a:r>
              <a:rPr kumimoji="1" lang="ja-JP" altLang="en-US" sz="3200" dirty="0">
                <a:latin typeface="Meiryo" panose="020B0604030504040204" pitchFamily="34" charset="-128"/>
                <a:ea typeface="Meiryo" panose="020B0604030504040204" pitchFamily="34" charset="-128"/>
              </a:rPr>
              <a:t>気になったことがありましたか。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A4B2F1-EF75-4E98-8D34-D7EA2A4FB9F0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889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パーセル">
  <a:themeElements>
    <a:clrScheme name="パーセル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パーセル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パーセル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Parcel</Template>
  <TotalTime>281</TotalTime>
  <Words>645</Words>
  <Application>Microsoft Office PowerPoint</Application>
  <PresentationFormat>画面に合わせる (4:3)</PresentationFormat>
  <Paragraphs>57</Paragraphs>
  <Slides>15</Slides>
  <Notes>9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2" baseType="lpstr">
      <vt:lpstr>メイリオ</vt:lpstr>
      <vt:lpstr>メイリオ</vt:lpstr>
      <vt:lpstr>游ゴシック</vt:lpstr>
      <vt:lpstr>Arial</vt:lpstr>
      <vt:lpstr>Gill Sans MT</vt:lpstr>
      <vt:lpstr>Wingdings</vt:lpstr>
      <vt:lpstr>パーセル</vt:lpstr>
      <vt:lpstr>動画投こうアプリとの つきあい方</vt:lpstr>
      <vt:lpstr>お話を聞いて考えましょう。</vt:lpstr>
      <vt:lpstr>シュンスケは6年生。 動画投こうアプリを よく見ています。  ある日同級生の カツヒコの投こうを 見つけました。 カツヒコはダンス動画を投こうしていて、 「いいね」が200も ついていました。 シュンスケは自分の 動画も投こうしました。 </vt:lpstr>
      <vt:lpstr>シュンスケの動画にも「いいね」がつきました。 もっと「いいね」が欲しくて毎日動画を投こうしました。 しかし、カツヒコほど「いいね」がつきません。  カツヒコのマネをしてみました。 すると「いいね」が増えました。 動画を見る人も増えてきました。 「ダンスかっこいいね」 というコメントもつきました。</vt:lpstr>
      <vt:lpstr>シュンスケは、カツヒコと ダンスの練習をしたときの 動画を投こうしました。 すると「いいね」が100も ついてコメントも増えました。 しかし，カツヒコは動画を 投こうするとき、顔が映らないようにしていたのに、 シュンスケの動画には顔が はっきりと映っていました。  シュンスケは動画を消そうと思いましたが、そのままに してしまいました。</vt:lpstr>
      <vt:lpstr>ある日、学校で カツヒコと 会いました。  シュンスケは カツヒコに、 「ダンスの練習動画を投こうした」と話そうかと思いましたが、だまってしまいました。 </vt:lpstr>
      <vt:lpstr>登場人物</vt:lpstr>
      <vt:lpstr>なぜ、シュンスケさんは 自分のダンスの動画を 投こうしようと思ったのですか。 </vt:lpstr>
      <vt:lpstr>シュンスケさんは、どのような動画を 投こうしましたか。</vt:lpstr>
      <vt:lpstr>なぜシュンスケさんは、投こうのことを カツヒコさんに言えなかったのですか。</vt:lpstr>
      <vt:lpstr>シュンスケさんは、なぜ 「いいね」やコメントが 欲しかったのでしょう。 シュンスケさんの気持ちになって考えて、 自分の考えと理由を書きましょう。</vt:lpstr>
      <vt:lpstr>あなたがシュンスケさんなら、 このあとどうしますか。</vt:lpstr>
      <vt:lpstr>カツヒコは、なぜ 顔が映らないよう気をつけて 投こうしていたのだと思いますか。 </vt:lpstr>
      <vt:lpstr>PowerPoint プレゼンテーション</vt:lpstr>
      <vt:lpstr>動画投こうアプリなどを利用するときには、 どのようなことに気をつけますか。  自分の考えをワークシートに書きましょう。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動画投こうアプリとのつきあい方</dc:title>
  <dc:creator>今度 珠美</dc:creator>
  <cp:lastModifiedBy>大戸 英樹</cp:lastModifiedBy>
  <cp:revision>47</cp:revision>
  <dcterms:created xsi:type="dcterms:W3CDTF">2019-05-12T06:00:54Z</dcterms:created>
  <dcterms:modified xsi:type="dcterms:W3CDTF">2019-11-21T02:27:41Z</dcterms:modified>
</cp:coreProperties>
</file>