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4"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68"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488" autoAdjust="0"/>
    <p:restoredTop sz="96429" autoAdjust="0"/>
  </p:normalViewPr>
  <p:slideViewPr>
    <p:cSldViewPr snapToGrid="0" snapToObjects="1">
      <p:cViewPr varScale="1">
        <p:scale>
          <a:sx n="75" d="100"/>
          <a:sy n="75" d="100"/>
        </p:scale>
        <p:origin x="66" y="9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E8A7C8-AD31-A04B-9902-2AC24980DB28}" type="datetimeFigureOut">
              <a:rPr kumimoji="1" lang="ja-JP" altLang="en-US" smtClean="0"/>
              <a:t>2019/10/30</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85258D-13D0-7A46-90D3-CF106D042F42}" type="slidenum">
              <a:rPr kumimoji="1" lang="ja-JP" altLang="en-US" smtClean="0"/>
              <a:t>‹#›</a:t>
            </a:fld>
            <a:endParaRPr kumimoji="1" lang="ja-JP" altLang="en-US"/>
          </a:p>
        </p:txBody>
      </p:sp>
    </p:spTree>
    <p:extLst>
      <p:ext uri="{BB962C8B-B14F-4D97-AF65-F5344CB8AC3E}">
        <p14:creationId xmlns:p14="http://schemas.microsoft.com/office/powerpoint/2010/main" val="242691790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102240" y="2386744"/>
            <a:ext cx="6939520" cy="1645920"/>
          </a:xfrm>
          <a:solidFill>
            <a:srgbClr val="FFFFFF"/>
          </a:solidFill>
          <a:ln w="38100">
            <a:solidFill>
              <a:srgbClr val="404040"/>
            </a:solidFill>
          </a:ln>
        </p:spPr>
        <p:txBody>
          <a:bodyPr lIns="274320" rIns="274320" anchor="ctr" anchorCtr="1">
            <a:normAutofit/>
          </a:bodyPr>
          <a:lstStyle>
            <a:lvl1pPr algn="ctr">
              <a:defRPr sz="3500">
                <a:solidFill>
                  <a:srgbClr val="262626"/>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2021396" y="4352544"/>
            <a:ext cx="5101209" cy="1239894"/>
          </a:xfrm>
          <a:noFill/>
        </p:spPr>
        <p:txBody>
          <a:bodyPr>
            <a:normAutofit/>
          </a:bodyPr>
          <a:lstStyle>
            <a:lvl1pPr marL="0" indent="0" algn="ctr">
              <a:buNone/>
              <a:defRPr sz="1900">
                <a:solidFill>
                  <a:schemeClr val="tx1">
                    <a:lumMod val="75000"/>
                    <a:lumOff val="25000"/>
                  </a:schemeClr>
                </a:solidFill>
              </a:defRPr>
            </a:lvl1pPr>
            <a:lvl2pPr marL="457200" indent="0" algn="ctr">
              <a:buNone/>
              <a:defRPr sz="19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7" name="Date Placeholder 6"/>
          <p:cNvSpPr>
            <a:spLocks noGrp="1"/>
          </p:cNvSpPr>
          <p:nvPr>
            <p:ph type="dt" sz="half" idx="10"/>
          </p:nvPr>
        </p:nvSpPr>
        <p:spPr/>
        <p:txBody>
          <a:bodyPr/>
          <a:lstStyle/>
          <a:p>
            <a:fld id="{9453078D-826D-424B-92FA-1A4AA106E0C1}" type="datetime1">
              <a:rPr lang="ja-JP" altLang="en-US" smtClean="0"/>
              <a:t>2019/10/30</a:t>
            </a:fld>
            <a:endParaRPr lang="en-US" dirty="0"/>
          </a:p>
        </p:txBody>
      </p:sp>
      <p:sp>
        <p:nvSpPr>
          <p:cNvPr id="8" name="Footer Placeholder 7"/>
          <p:cNvSpPr>
            <a:spLocks noGrp="1"/>
          </p:cNvSpPr>
          <p:nvPr>
            <p:ph type="ftr" sz="quarter" idx="11"/>
          </p:nvPr>
        </p:nvSpPr>
        <p:spPr/>
        <p:txBody>
          <a:bodyPr/>
          <a:lstStyle/>
          <a:p>
            <a:r>
              <a:rPr lang="ja-JP" altLang="en-US"/>
              <a:t>情報モラルの授業　実践事例</a:t>
            </a:r>
            <a:r>
              <a:rPr lang="en-US" altLang="ja-JP"/>
              <a:t>4</a:t>
            </a:r>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81024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8A91734-F4DA-4F86-872C-EDF23EBFF0C0}" type="datetime1">
              <a:rPr lang="ja-JP" altLang="en-US" smtClean="0"/>
              <a:t>2019/10/30</a:t>
            </a:fld>
            <a:endParaRPr lang="en-US" dirty="0"/>
          </a:p>
        </p:txBody>
      </p:sp>
      <p:sp>
        <p:nvSpPr>
          <p:cNvPr id="5" name="Footer Placeholder 4"/>
          <p:cNvSpPr>
            <a:spLocks noGrp="1"/>
          </p:cNvSpPr>
          <p:nvPr>
            <p:ph type="ftr" sz="quarter" idx="11"/>
          </p:nvPr>
        </p:nvSpPr>
        <p:spPr/>
        <p:txBody>
          <a:bodyPr/>
          <a:lstStyle/>
          <a:p>
            <a:r>
              <a:rPr lang="ja-JP" altLang="en-US"/>
              <a:t>情報モラルの授業　実践事例</a:t>
            </a:r>
            <a:r>
              <a:rPr lang="en-US" altLang="ja-JP"/>
              <a:t>4</a:t>
            </a:r>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516360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9834" y="937260"/>
            <a:ext cx="1053966" cy="498348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606046" y="937260"/>
            <a:ext cx="4716174" cy="498348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B599D2C-1142-4E93-B4AE-C5B368E07F29}" type="datetime1">
              <a:rPr lang="ja-JP" altLang="en-US" smtClean="0"/>
              <a:t>2019/10/30</a:t>
            </a:fld>
            <a:endParaRPr lang="en-US" dirty="0"/>
          </a:p>
        </p:txBody>
      </p:sp>
      <p:sp>
        <p:nvSpPr>
          <p:cNvPr id="5" name="Footer Placeholder 4"/>
          <p:cNvSpPr>
            <a:spLocks noGrp="1"/>
          </p:cNvSpPr>
          <p:nvPr>
            <p:ph type="ftr" sz="quarter" idx="11"/>
          </p:nvPr>
        </p:nvSpPr>
        <p:spPr/>
        <p:txBody>
          <a:bodyPr/>
          <a:lstStyle/>
          <a:p>
            <a:r>
              <a:rPr lang="ja-JP" altLang="en-US"/>
              <a:t>情報モラルの授業　実践事例</a:t>
            </a:r>
            <a:r>
              <a:rPr lang="en-US" altLang="ja-JP"/>
              <a:t>4</a:t>
            </a:r>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4147617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08422B9-3293-44AD-92BE-5BBC33F2F4BF}" type="datetime1">
              <a:rPr lang="ja-JP" altLang="en-US" smtClean="0"/>
              <a:t>2019/10/30</a:t>
            </a:fld>
            <a:endParaRPr lang="en-US" dirty="0"/>
          </a:p>
        </p:txBody>
      </p:sp>
      <p:sp>
        <p:nvSpPr>
          <p:cNvPr id="8" name="Footer Placeholder 7"/>
          <p:cNvSpPr>
            <a:spLocks noGrp="1"/>
          </p:cNvSpPr>
          <p:nvPr>
            <p:ph type="ftr" sz="quarter" idx="11"/>
          </p:nvPr>
        </p:nvSpPr>
        <p:spPr/>
        <p:txBody>
          <a:bodyPr/>
          <a:lstStyle/>
          <a:p>
            <a:r>
              <a:rPr lang="ja-JP" altLang="en-US"/>
              <a:t>情報モラルの授業　実践事例</a:t>
            </a:r>
            <a:r>
              <a:rPr lang="en-US" altLang="ja-JP"/>
              <a:t>4</a:t>
            </a:r>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3742417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106424" y="2386744"/>
            <a:ext cx="6940296" cy="1645920"/>
          </a:xfrm>
          <a:solidFill>
            <a:srgbClr val="FFFFFF"/>
          </a:solidFill>
          <a:ln w="38100">
            <a:solidFill>
              <a:srgbClr val="404040"/>
            </a:solidFill>
          </a:ln>
        </p:spPr>
        <p:txBody>
          <a:bodyPr lIns="274320" rIns="274320" anchor="ctr" anchorCtr="1">
            <a:normAutofit/>
          </a:bodyPr>
          <a:lstStyle>
            <a:lvl1pPr>
              <a:defRPr sz="3500">
                <a:solidFill>
                  <a:srgbClr val="262626"/>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021396" y="4352465"/>
            <a:ext cx="5101209" cy="1265082"/>
          </a:xfrm>
        </p:spPr>
        <p:txBody>
          <a:bodyPr anchor="t" anchorCtr="1">
            <a:normAutofit/>
          </a:bodyPr>
          <a:lstStyle>
            <a:lvl1pPr marL="0" indent="0">
              <a:buNone/>
              <a:defRPr sz="1900">
                <a:solidFill>
                  <a:schemeClr val="tx1"/>
                </a:solidFill>
              </a:defRPr>
            </a:lvl1pPr>
            <a:lvl2pPr marL="457200" indent="0">
              <a:buNone/>
              <a:defRPr sz="19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7" name="Date Placeholder 6"/>
          <p:cNvSpPr>
            <a:spLocks noGrp="1"/>
          </p:cNvSpPr>
          <p:nvPr>
            <p:ph type="dt" sz="half" idx="10"/>
          </p:nvPr>
        </p:nvSpPr>
        <p:spPr/>
        <p:txBody>
          <a:bodyPr/>
          <a:lstStyle/>
          <a:p>
            <a:fld id="{DA6DADA1-9D77-4AC4-A94B-D4CF62D0850B}" type="datetime1">
              <a:rPr lang="ja-JP" altLang="en-US" smtClean="0"/>
              <a:t>2019/10/30</a:t>
            </a:fld>
            <a:endParaRPr lang="en-US" dirty="0"/>
          </a:p>
        </p:txBody>
      </p:sp>
      <p:sp>
        <p:nvSpPr>
          <p:cNvPr id="8" name="Footer Placeholder 7"/>
          <p:cNvSpPr>
            <a:spLocks noGrp="1"/>
          </p:cNvSpPr>
          <p:nvPr>
            <p:ph type="ftr" sz="quarter" idx="11"/>
          </p:nvPr>
        </p:nvSpPr>
        <p:spPr/>
        <p:txBody>
          <a:bodyPr/>
          <a:lstStyle/>
          <a:p>
            <a:r>
              <a:rPr lang="ja-JP" altLang="en-US"/>
              <a:t>情報モラルの授業　実践事例</a:t>
            </a:r>
            <a:r>
              <a:rPr lang="en-US" altLang="ja-JP"/>
              <a:t>4</a:t>
            </a:r>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026626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102239" y="2638044"/>
            <a:ext cx="3288023" cy="310198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753737" y="2638044"/>
            <a:ext cx="3290516" cy="310198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8" name="Date Placeholder 7"/>
          <p:cNvSpPr>
            <a:spLocks noGrp="1"/>
          </p:cNvSpPr>
          <p:nvPr>
            <p:ph type="dt" sz="half" idx="10"/>
          </p:nvPr>
        </p:nvSpPr>
        <p:spPr/>
        <p:txBody>
          <a:bodyPr/>
          <a:lstStyle/>
          <a:p>
            <a:fld id="{8B5B4D09-F17F-453A-B527-A2E13FF9A282}" type="datetime1">
              <a:rPr lang="ja-JP" altLang="en-US" smtClean="0"/>
              <a:t>2019/10/30</a:t>
            </a:fld>
            <a:endParaRPr lang="en-US" dirty="0"/>
          </a:p>
        </p:txBody>
      </p:sp>
      <p:sp>
        <p:nvSpPr>
          <p:cNvPr id="9" name="Footer Placeholder 8"/>
          <p:cNvSpPr>
            <a:spLocks noGrp="1"/>
          </p:cNvSpPr>
          <p:nvPr>
            <p:ph type="ftr" sz="quarter" idx="11"/>
          </p:nvPr>
        </p:nvSpPr>
        <p:spPr/>
        <p:txBody>
          <a:bodyPr/>
          <a:lstStyle/>
          <a:p>
            <a:r>
              <a:rPr lang="ja-JP" altLang="en-US"/>
              <a:t>情報モラルの授業　実践事例</a:t>
            </a:r>
            <a:r>
              <a:rPr lang="en-US" altLang="ja-JP"/>
              <a:t>4</a:t>
            </a:r>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887879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02239" y="2313434"/>
            <a:ext cx="3288024"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102239" y="3143250"/>
            <a:ext cx="3288024" cy="259677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6" name="Content Placeholder 5"/>
          <p:cNvSpPr>
            <a:spLocks noGrp="1"/>
          </p:cNvSpPr>
          <p:nvPr>
            <p:ph sz="quarter" idx="4"/>
          </p:nvPr>
        </p:nvSpPr>
        <p:spPr>
          <a:xfrm>
            <a:off x="4753737" y="3143250"/>
            <a:ext cx="3290516" cy="2596776"/>
          </a:xfrm>
        </p:spPr>
        <p:txBody>
          <a:bodyPr/>
          <a:lstStyle>
            <a:lvl5pPr>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1" name="Text Placeholder 4"/>
          <p:cNvSpPr>
            <a:spLocks noGrp="1"/>
          </p:cNvSpPr>
          <p:nvPr>
            <p:ph type="body" sz="quarter" idx="13"/>
          </p:nvPr>
        </p:nvSpPr>
        <p:spPr>
          <a:xfrm>
            <a:off x="4753737" y="2313434"/>
            <a:ext cx="3290516"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7" name="Date Placeholder 6"/>
          <p:cNvSpPr>
            <a:spLocks noGrp="1"/>
          </p:cNvSpPr>
          <p:nvPr>
            <p:ph type="dt" sz="half" idx="10"/>
          </p:nvPr>
        </p:nvSpPr>
        <p:spPr/>
        <p:txBody>
          <a:bodyPr/>
          <a:lstStyle/>
          <a:p>
            <a:fld id="{43F1D01E-6BC1-40AB-960F-41AF2B053C53}" type="datetime1">
              <a:rPr lang="ja-JP" altLang="en-US" smtClean="0"/>
              <a:t>2019/10/30</a:t>
            </a:fld>
            <a:endParaRPr lang="en-US" dirty="0"/>
          </a:p>
        </p:txBody>
      </p:sp>
      <p:sp>
        <p:nvSpPr>
          <p:cNvPr id="8" name="Footer Placeholder 7"/>
          <p:cNvSpPr>
            <a:spLocks noGrp="1"/>
          </p:cNvSpPr>
          <p:nvPr>
            <p:ph type="ftr" sz="quarter" idx="11"/>
          </p:nvPr>
        </p:nvSpPr>
        <p:spPr/>
        <p:txBody>
          <a:bodyPr/>
          <a:lstStyle/>
          <a:p>
            <a:r>
              <a:rPr lang="ja-JP" altLang="en-US"/>
              <a:t>情報モラルの授業　実践事例</a:t>
            </a:r>
            <a:r>
              <a:rPr lang="en-US" altLang="ja-JP"/>
              <a:t>4</a:t>
            </a:r>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t>‹#›</a:t>
            </a:fld>
            <a:endParaRPr lang="en-US" dirty="0"/>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593147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5F1E65BA-E75A-4D87-A2B7-CF42CD6FBC85}" type="datetime1">
              <a:rPr lang="ja-JP" altLang="en-US" smtClean="0"/>
              <a:t>2019/10/30</a:t>
            </a:fld>
            <a:endParaRPr lang="en-US" dirty="0"/>
          </a:p>
        </p:txBody>
      </p:sp>
      <p:sp>
        <p:nvSpPr>
          <p:cNvPr id="4" name="Footer Placeholder 3"/>
          <p:cNvSpPr>
            <a:spLocks noGrp="1"/>
          </p:cNvSpPr>
          <p:nvPr>
            <p:ph type="ftr" sz="quarter" idx="11"/>
          </p:nvPr>
        </p:nvSpPr>
        <p:spPr/>
        <p:txBody>
          <a:bodyPr/>
          <a:lstStyle/>
          <a:p>
            <a:r>
              <a:rPr lang="ja-JP" altLang="en-US"/>
              <a:t>情報モラルの授業　実践事例</a:t>
            </a:r>
            <a:r>
              <a:rPr lang="en-US" altLang="ja-JP"/>
              <a:t>4</a:t>
            </a:r>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929794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a:xfrm>
            <a:off x="8494949" y="6307727"/>
            <a:ext cx="365760" cy="365760"/>
          </a:xfrm>
        </p:spPr>
        <p:txBody>
          <a:bodyPr/>
          <a:lstStyle>
            <a:lvl1pPr>
              <a:defRPr sz="1000">
                <a:latin typeface="メイリオ" panose="020B0604030504040204" pitchFamily="50" charset="-128"/>
                <a:ea typeface="メイリオ" panose="020B0604030504040204" pitchFamily="50" charset="-128"/>
              </a:defRPr>
            </a:lvl1pPr>
          </a:lstStyle>
          <a:p>
            <a:fld id="{89A4B2F1-EF75-4E98-8D34-D7EA2A4FB9F0}" type="slidenum">
              <a:rPr lang="en-US" smtClean="0"/>
              <a:pPr/>
              <a:t>‹#›</a:t>
            </a:fld>
            <a:endParaRPr lang="en-US" dirty="0"/>
          </a:p>
        </p:txBody>
      </p:sp>
      <p:pic>
        <p:nvPicPr>
          <p:cNvPr id="6" name="図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8229" y="-1"/>
            <a:ext cx="8229600" cy="1273259"/>
          </a:xfrm>
          <a:prstGeom prst="rect">
            <a:avLst/>
          </a:prstGeom>
        </p:spPr>
      </p:pic>
      <p:sp>
        <p:nvSpPr>
          <p:cNvPr id="7" name="テキスト ボックス 6"/>
          <p:cNvSpPr txBox="1"/>
          <p:nvPr userDrawn="1"/>
        </p:nvSpPr>
        <p:spPr>
          <a:xfrm>
            <a:off x="269421" y="367393"/>
            <a:ext cx="5037365" cy="461665"/>
          </a:xfrm>
          <a:prstGeom prst="rect">
            <a:avLst/>
          </a:prstGeom>
          <a:noFill/>
        </p:spPr>
        <p:txBody>
          <a:bodyPr wrap="square" rtlCol="0">
            <a:spAutoFit/>
          </a:bodyPr>
          <a:lstStyle/>
          <a:p>
            <a:r>
              <a:rPr kumimoji="1" lang="ja-JP" altLang="en-US" sz="2400" b="0" cap="none" spc="0" dirty="0">
                <a:ln w="0"/>
                <a:solidFill>
                  <a:schemeClr val="accent1"/>
                </a:solidFill>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クラスグループの是非</a:t>
            </a:r>
          </a:p>
        </p:txBody>
      </p:sp>
    </p:spTree>
    <p:extLst>
      <p:ext uri="{BB962C8B-B14F-4D97-AF65-F5344CB8AC3E}">
        <p14:creationId xmlns:p14="http://schemas.microsoft.com/office/powerpoint/2010/main" val="1343756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6" name="Rectangle 25"/>
          <p:cNvSpPr/>
          <p:nvPr/>
        </p:nvSpPr>
        <p:spPr>
          <a:xfrm>
            <a:off x="4572000" y="0"/>
            <a:ext cx="457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0703" y="2243829"/>
            <a:ext cx="3290594" cy="1141497"/>
          </a:xfrm>
          <a:solidFill>
            <a:srgbClr val="FFFFFF"/>
          </a:solidFill>
          <a:ln>
            <a:solidFill>
              <a:srgbClr val="404040"/>
            </a:solidFill>
          </a:ln>
        </p:spPr>
        <p:txBody>
          <a:bodyPr anchor="ctr" anchorCtr="1">
            <a:normAutofit/>
          </a:bodyPr>
          <a:lstStyle>
            <a:lvl1pPr>
              <a:defRPr sz="2100">
                <a:solidFill>
                  <a:srgbClr val="262626"/>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5052060" y="804672"/>
            <a:ext cx="361188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62965" y="3549918"/>
            <a:ext cx="2846070" cy="2194036"/>
          </a:xfrm>
        </p:spPr>
        <p:txBody>
          <a:bodyPr anchor="t" anchorCtr="1">
            <a:normAutofit/>
          </a:bodyPr>
          <a:lstStyle>
            <a:lvl1pPr marL="0" indent="0" algn="ctr">
              <a:buNone/>
              <a:defRPr sz="1500">
                <a:solidFill>
                  <a:schemeClr val="tx1">
                    <a:lumMod val="85000"/>
                    <a:lumOff val="1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9" name="Date Placeholder 8"/>
          <p:cNvSpPr>
            <a:spLocks noGrp="1"/>
          </p:cNvSpPr>
          <p:nvPr>
            <p:ph type="dt" sz="half" idx="10"/>
          </p:nvPr>
        </p:nvSpPr>
        <p:spPr/>
        <p:txBody>
          <a:bodyPr/>
          <a:lstStyle/>
          <a:p>
            <a:fld id="{348BB602-2A2C-4AD8-A217-611C544F47B2}" type="datetime1">
              <a:rPr lang="ja-JP" altLang="en-US" smtClean="0"/>
              <a:t>2019/10/30</a:t>
            </a:fld>
            <a:endParaRPr lang="en-US" dirty="0"/>
          </a:p>
        </p:txBody>
      </p:sp>
      <p:sp>
        <p:nvSpPr>
          <p:cNvPr id="10" name="Footer Placeholder 9"/>
          <p:cNvSpPr>
            <a:spLocks noGrp="1"/>
          </p:cNvSpPr>
          <p:nvPr>
            <p:ph type="ftr" sz="quarter" idx="11"/>
          </p:nvPr>
        </p:nvSpPr>
        <p:spPr>
          <a:xfrm>
            <a:off x="640703" y="6236208"/>
            <a:ext cx="3806398" cy="320040"/>
          </a:xfrm>
        </p:spPr>
        <p:txBody>
          <a:bodyPr>
            <a:normAutofit/>
          </a:bodyPr>
          <a:lstStyle>
            <a:lvl1pPr>
              <a:defRPr>
                <a:solidFill>
                  <a:schemeClr val="tx1">
                    <a:alpha val="70000"/>
                  </a:schemeClr>
                </a:solidFill>
              </a:defRPr>
            </a:lvl1pPr>
          </a:lstStyle>
          <a:p>
            <a:r>
              <a:rPr lang="ja-JP" altLang="en-US"/>
              <a:t>情報モラルの授業　実践事例</a:t>
            </a:r>
            <a:r>
              <a:rPr lang="en-US" altLang="ja-JP"/>
              <a:t>4</a:t>
            </a:r>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673790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40080" y="2243828"/>
            <a:ext cx="3291840" cy="1143000"/>
          </a:xfrm>
          <a:solidFill>
            <a:srgbClr val="FFFFFF"/>
          </a:solidFill>
          <a:ln>
            <a:solidFill>
              <a:srgbClr val="262626"/>
            </a:solidFill>
          </a:ln>
        </p:spPr>
        <p:txBody>
          <a:bodyPr anchor="ctr" anchorCtr="1">
            <a:noAutofit/>
          </a:bodyPr>
          <a:lstStyle>
            <a:lvl1pPr>
              <a:defRPr sz="2100">
                <a:solidFill>
                  <a:srgbClr val="262626"/>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572000" y="0"/>
            <a:ext cx="4576573" cy="6858000"/>
          </a:xfrm>
          <a:solidFill>
            <a:schemeClr val="bg1"/>
          </a:solidFill>
        </p:spPr>
        <p:txBody>
          <a:bodyPr anchor="t"/>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62965" y="3549919"/>
            <a:ext cx="2846070" cy="2194037"/>
          </a:xfrm>
        </p:spPr>
        <p:txBody>
          <a:bodyPr anchor="t" anchorCtr="1">
            <a:normAutofit/>
          </a:bodyPr>
          <a:lstStyle>
            <a:lvl1pPr marL="0" indent="0" algn="ctr">
              <a:buNone/>
              <a:defRPr sz="1500">
                <a:solidFill>
                  <a:schemeClr val="tx1">
                    <a:lumMod val="85000"/>
                    <a:lumOff val="1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7F0803A9-6544-4D08-A09C-5D33CBABB56A}" type="datetime1">
              <a:rPr lang="ja-JP" altLang="en-US" smtClean="0"/>
              <a:t>2019/10/30</a:t>
            </a:fld>
            <a:endParaRPr lang="en-US" dirty="0"/>
          </a:p>
        </p:txBody>
      </p:sp>
      <p:sp>
        <p:nvSpPr>
          <p:cNvPr id="9" name="Footer Placeholder 8"/>
          <p:cNvSpPr>
            <a:spLocks noGrp="1"/>
          </p:cNvSpPr>
          <p:nvPr>
            <p:ph type="ftr" sz="quarter" idx="11"/>
          </p:nvPr>
        </p:nvSpPr>
        <p:spPr>
          <a:xfrm>
            <a:off x="640080" y="6236208"/>
            <a:ext cx="3803904" cy="320040"/>
          </a:xfrm>
        </p:spPr>
        <p:txBody>
          <a:bodyPr>
            <a:normAutofit/>
          </a:bodyPr>
          <a:lstStyle>
            <a:lvl1pPr>
              <a:defRPr>
                <a:solidFill>
                  <a:schemeClr val="tx1">
                    <a:alpha val="70000"/>
                  </a:schemeClr>
                </a:solidFill>
              </a:defRPr>
            </a:lvl1pPr>
          </a:lstStyle>
          <a:p>
            <a:r>
              <a:rPr lang="ja-JP" altLang="en-US"/>
              <a:t>情報モラルの授業　実践事例</a:t>
            </a:r>
            <a:r>
              <a:rPr lang="en-US" altLang="ja-JP"/>
              <a:t>4</a:t>
            </a:r>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567412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6045" y="964692"/>
            <a:ext cx="5937755"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606045" y="2638045"/>
            <a:ext cx="5937755" cy="310198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978943" y="6238816"/>
            <a:ext cx="2065310" cy="323968"/>
          </a:xfrm>
          <a:prstGeom prst="rect">
            <a:avLst/>
          </a:prstGeom>
        </p:spPr>
        <p:txBody>
          <a:bodyPr vert="horz" lIns="91440" tIns="45720" rIns="91440" bIns="45720" rtlCol="0" anchor="ctr"/>
          <a:lstStyle>
            <a:lvl1pPr algn="r">
              <a:defRPr sz="1000">
                <a:solidFill>
                  <a:schemeClr val="tx1">
                    <a:alpha val="70000"/>
                  </a:schemeClr>
                </a:solidFill>
              </a:defRPr>
            </a:lvl1pPr>
          </a:lstStyle>
          <a:p>
            <a:fld id="{00FE77CF-EC21-4516-B61C-C850E798DD56}" type="datetime1">
              <a:rPr lang="ja-JP" altLang="en-US" smtClean="0"/>
              <a:t>2019/10/30</a:t>
            </a:fld>
            <a:endParaRPr lang="en-US" dirty="0"/>
          </a:p>
        </p:txBody>
      </p:sp>
      <p:sp>
        <p:nvSpPr>
          <p:cNvPr id="5" name="Footer Placeholder 4"/>
          <p:cNvSpPr>
            <a:spLocks noGrp="1"/>
          </p:cNvSpPr>
          <p:nvPr>
            <p:ph type="ftr" sz="quarter" idx="3"/>
          </p:nvPr>
        </p:nvSpPr>
        <p:spPr>
          <a:xfrm>
            <a:off x="1102239" y="6236208"/>
            <a:ext cx="4556664" cy="320040"/>
          </a:xfrm>
          <a:prstGeom prst="rect">
            <a:avLst/>
          </a:prstGeom>
        </p:spPr>
        <p:txBody>
          <a:bodyPr vert="horz" lIns="91440" tIns="45720" rIns="91440" bIns="45720" rtlCol="0" anchor="ctr"/>
          <a:lstStyle>
            <a:lvl1pPr algn="l">
              <a:defRPr sz="1000">
                <a:solidFill>
                  <a:schemeClr val="tx1">
                    <a:alpha val="70000"/>
                  </a:schemeClr>
                </a:solidFill>
              </a:defRPr>
            </a:lvl1pPr>
          </a:lstStyle>
          <a:p>
            <a:r>
              <a:rPr lang="ja-JP" altLang="en-US"/>
              <a:t>情報モラルの授業　実践事例</a:t>
            </a:r>
            <a:r>
              <a:rPr lang="en-US" altLang="ja-JP"/>
              <a:t>4</a:t>
            </a:r>
            <a:endParaRPr lang="en-US" dirty="0"/>
          </a:p>
        </p:txBody>
      </p:sp>
      <p:sp>
        <p:nvSpPr>
          <p:cNvPr id="6" name="Slide Number Placeholder 5"/>
          <p:cNvSpPr>
            <a:spLocks noGrp="1"/>
          </p:cNvSpPr>
          <p:nvPr>
            <p:ph type="sldNum" sz="quarter" idx="4"/>
          </p:nvPr>
        </p:nvSpPr>
        <p:spPr>
          <a:xfrm>
            <a:off x="824011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794857543"/>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dt="0"/>
  <p:txStyles>
    <p:titleStyle>
      <a:lvl1pPr algn="ctr" defTabSz="914400" rtl="0" eaLnBrk="1" latinLnBrk="0" hangingPunct="1">
        <a:lnSpc>
          <a:spcPct val="90000"/>
        </a:lnSpc>
        <a:spcBef>
          <a:spcPct val="0"/>
        </a:spcBef>
        <a:buNone/>
        <a:defRPr kumimoji="1" sz="26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a:solidFill>
            <a:schemeClr val="tx1">
              <a:lumMod val="85000"/>
              <a:lumOff val="15000"/>
            </a:schemeClr>
          </a:solidFill>
          <a:latin typeface="+mn-lt"/>
          <a:ea typeface="+mn-ea"/>
          <a:cs typeface="+mn-cs"/>
        </a:defRPr>
      </a:lvl5pPr>
      <a:lvl6pPr marL="131445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a:solidFill>
            <a:schemeClr val="tx1"/>
          </a:solidFill>
          <a:latin typeface="+mn-lt"/>
          <a:ea typeface="+mn-ea"/>
          <a:cs typeface="+mn-cs"/>
        </a:defRPr>
      </a:lvl6pPr>
      <a:lvl7pPr marL="148590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baseline="0">
          <a:solidFill>
            <a:schemeClr val="tx1"/>
          </a:solidFill>
          <a:latin typeface="+mn-lt"/>
          <a:ea typeface="+mn-ea"/>
          <a:cs typeface="+mn-cs"/>
        </a:defRPr>
      </a:lvl8pPr>
      <a:lvl9pPr marL="182880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baseline="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8A7A6979-0714-4377-B894-6BE4C2D6E202}" type="slidenum">
              <a:rPr lang="en-US" smtClean="0"/>
              <a:pPr/>
              <a:t>1</a:t>
            </a:fld>
            <a:endParaRPr lang="en-US" dirty="0"/>
          </a:p>
        </p:txBody>
      </p:sp>
      <p:sp>
        <p:nvSpPr>
          <p:cNvPr id="6" name="タイトル 1">
            <a:extLst>
              <a:ext uri="{FF2B5EF4-FFF2-40B4-BE49-F238E27FC236}">
                <a16:creationId xmlns:a16="http://schemas.microsoft.com/office/drawing/2014/main" id="{251D1222-2F26-AA4D-A8F0-A298F9F65328}"/>
              </a:ext>
            </a:extLst>
          </p:cNvPr>
          <p:cNvSpPr txBox="1">
            <a:spLocks/>
          </p:cNvSpPr>
          <p:nvPr/>
        </p:nvSpPr>
        <p:spPr>
          <a:xfrm>
            <a:off x="906162" y="2590371"/>
            <a:ext cx="7375525" cy="1646238"/>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lvl1pPr algn="ctr" defTabSz="914400" rtl="0" eaLnBrk="1" latinLnBrk="0" hangingPunct="1">
              <a:lnSpc>
                <a:spcPct val="90000"/>
              </a:lnSpc>
              <a:spcBef>
                <a:spcPct val="0"/>
              </a:spcBef>
              <a:buNone/>
              <a:defRPr kumimoji="1" sz="2600" kern="1200" cap="all" spc="200" baseline="0">
                <a:solidFill>
                  <a:schemeClr val="tx1">
                    <a:lumMod val="85000"/>
                    <a:lumOff val="15000"/>
                  </a:schemeClr>
                </a:solidFill>
                <a:latin typeface="+mj-lt"/>
                <a:ea typeface="+mj-ea"/>
                <a:cs typeface="+mj-cs"/>
              </a:defRPr>
            </a:lvl1pPr>
          </a:lstStyle>
          <a:p>
            <a:r>
              <a:rPr lang="ja-JP" altLang="en-US" sz="3600" dirty="0"/>
              <a:t>クラスグループの是非</a:t>
            </a:r>
          </a:p>
        </p:txBody>
      </p:sp>
      <p:sp>
        <p:nvSpPr>
          <p:cNvPr id="7" name="テキスト ボックス 6"/>
          <p:cNvSpPr txBox="1"/>
          <p:nvPr/>
        </p:nvSpPr>
        <p:spPr>
          <a:xfrm>
            <a:off x="1498600" y="5232402"/>
            <a:ext cx="6108700" cy="954107"/>
          </a:xfrm>
          <a:prstGeom prst="rect">
            <a:avLst/>
          </a:prstGeom>
          <a:noFill/>
        </p:spPr>
        <p:txBody>
          <a:bodyPr wrap="square" rtlCol="0">
            <a:spAutoFit/>
          </a:bodyPr>
          <a:lstStyle/>
          <a:p>
            <a:r>
              <a:rPr lang="ja-JP" altLang="en-US" sz="2800" dirty="0">
                <a:latin typeface="メイリオ" panose="020B0604030504040204" pitchFamily="50" charset="-128"/>
                <a:ea typeface="メイリオ" panose="020B0604030504040204" pitchFamily="50" charset="-128"/>
              </a:rPr>
              <a:t>クラスグループのあり方を検討してみましょう。</a:t>
            </a:r>
            <a:endParaRPr lang="en-US" altLang="ja-JP"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645316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89A4B2F1-EF75-4E98-8D34-D7EA2A4FB9F0}" type="slidenum">
              <a:rPr lang="en-US" smtClean="0"/>
              <a:pPr/>
              <a:t>10</a:t>
            </a:fld>
            <a:endParaRPr lang="en-US" dirty="0"/>
          </a:p>
        </p:txBody>
      </p:sp>
      <p:sp>
        <p:nvSpPr>
          <p:cNvPr id="3" name="タイトル 1">
            <a:extLst>
              <a:ext uri="{FF2B5EF4-FFF2-40B4-BE49-F238E27FC236}">
                <a16:creationId xmlns:a16="http://schemas.microsoft.com/office/drawing/2014/main" id="{251D1222-2F26-AA4D-A8F0-A298F9F65328}"/>
              </a:ext>
            </a:extLst>
          </p:cNvPr>
          <p:cNvSpPr txBox="1">
            <a:spLocks/>
          </p:cNvSpPr>
          <p:nvPr/>
        </p:nvSpPr>
        <p:spPr>
          <a:xfrm>
            <a:off x="906162" y="1307671"/>
            <a:ext cx="7375525" cy="1511729"/>
          </a:xfrm>
          <a:prstGeom prst="rect">
            <a:avLst/>
          </a:prstGeom>
          <a:solidFill>
            <a:schemeClr val="bg1"/>
          </a:solidFill>
          <a:ln w="31750" cap="sq">
            <a:solidFill>
              <a:schemeClr val="tx1">
                <a:lumMod val="75000"/>
                <a:lumOff val="25000"/>
              </a:schemeClr>
            </a:solidFill>
            <a:miter lim="800000"/>
          </a:ln>
        </p:spPr>
        <p:txBody>
          <a:bodyPr vert="horz" lIns="182880" tIns="180000" rIns="182880" bIns="108000" rtlCol="0" anchor="ctr">
            <a:normAutofit/>
          </a:bodyPr>
          <a:lstStyle>
            <a:lvl1pPr algn="ctr" defTabSz="914400" rtl="0" eaLnBrk="1" latinLnBrk="0" hangingPunct="1">
              <a:lnSpc>
                <a:spcPct val="90000"/>
              </a:lnSpc>
              <a:spcBef>
                <a:spcPct val="0"/>
              </a:spcBef>
              <a:buNone/>
              <a:defRPr kumimoji="1" sz="2600" kern="1200" cap="all" spc="200" baseline="0">
                <a:solidFill>
                  <a:schemeClr val="tx1">
                    <a:lumMod val="85000"/>
                    <a:lumOff val="15000"/>
                  </a:schemeClr>
                </a:solidFill>
                <a:latin typeface="+mj-lt"/>
                <a:ea typeface="+mj-ea"/>
                <a:cs typeface="+mj-cs"/>
              </a:defRPr>
            </a:lvl1pPr>
          </a:lstStyle>
          <a:p>
            <a:r>
              <a:rPr lang="ja-JP" altLang="en-US" sz="3600" dirty="0"/>
              <a:t>クラスのグループに</a:t>
            </a:r>
            <a:br>
              <a:rPr lang="en-US" altLang="ja-JP" sz="3600" dirty="0"/>
            </a:br>
            <a:r>
              <a:rPr lang="ja-JP" altLang="en-US" sz="3600" dirty="0"/>
              <a:t>入りたくなかったために</a:t>
            </a:r>
            <a:r>
              <a:rPr lang="ja-JP" altLang="en-US" sz="3600" dirty="0">
                <a:latin typeface="+mj-ea"/>
              </a:rPr>
              <a:t>１</a:t>
            </a:r>
          </a:p>
        </p:txBody>
      </p:sp>
      <p:sp>
        <p:nvSpPr>
          <p:cNvPr id="4" name="テキスト ボックス 3"/>
          <p:cNvSpPr txBox="1"/>
          <p:nvPr/>
        </p:nvSpPr>
        <p:spPr>
          <a:xfrm>
            <a:off x="1501474" y="3199184"/>
            <a:ext cx="6184899" cy="3108543"/>
          </a:xfrm>
          <a:prstGeom prst="rect">
            <a:avLst/>
          </a:prstGeom>
          <a:noFill/>
        </p:spPr>
        <p:txBody>
          <a:bodyPr wrap="square" rtlCol="0">
            <a:spAutoFit/>
          </a:bodyPr>
          <a:lstStyle/>
          <a:p>
            <a:r>
              <a:rPr lang="ja-JP" altLang="en-US" sz="2800" b="1" dirty="0">
                <a:latin typeface="メイリオ" panose="020B0604030504040204" pitchFamily="50" charset="-128"/>
                <a:ea typeface="メイリオ" panose="020B0604030504040204" pitchFamily="50" charset="-128"/>
              </a:rPr>
              <a:t>あなたが入りたいとは思わなかったクラスグループの中で</a:t>
            </a:r>
            <a:br>
              <a:rPr lang="en-US" altLang="ja-JP" sz="2800" dirty="0">
                <a:latin typeface="メイリオ" panose="020B0604030504040204" pitchFamily="50" charset="-128"/>
                <a:ea typeface="メイリオ" panose="020B0604030504040204" pitchFamily="50" charset="-128"/>
              </a:rPr>
            </a:br>
            <a:r>
              <a:rPr lang="ja-JP" altLang="en-US" sz="2800" dirty="0">
                <a:latin typeface="メイリオ" panose="020B0604030504040204" pitchFamily="50" charset="-128"/>
                <a:ea typeface="メイリオ" panose="020B0604030504040204" pitchFamily="50" charset="-128"/>
              </a:rPr>
              <a:t>卒業式で先生に向けて寄せ書きをしようと話が出ていたそうです。</a:t>
            </a:r>
            <a:br>
              <a:rPr lang="en-US" altLang="ja-JP" sz="2800" dirty="0">
                <a:latin typeface="メイリオ" panose="020B0604030504040204" pitchFamily="50" charset="-128"/>
                <a:ea typeface="メイリオ" panose="020B0604030504040204" pitchFamily="50" charset="-128"/>
              </a:rPr>
            </a:br>
            <a:r>
              <a:rPr lang="ja-JP" altLang="en-US" sz="2800" dirty="0">
                <a:latin typeface="メイリオ" panose="020B0604030504040204" pitchFamily="50" charset="-128"/>
                <a:ea typeface="メイリオ" panose="020B0604030504040204" pitchFamily="50" charset="-128"/>
              </a:rPr>
              <a:t>それを知らないあなたは、それを書くことができずに終わりました。</a:t>
            </a:r>
          </a:p>
          <a:p>
            <a:r>
              <a:rPr lang="ja-JP" altLang="en-US" sz="2800" dirty="0">
                <a:latin typeface="メイリオ" panose="020B0604030504040204" pitchFamily="50" charset="-128"/>
                <a:ea typeface="メイリオ" panose="020B0604030504040204" pitchFamily="50" charset="-128"/>
              </a:rPr>
              <a:t>これは問題はあると考えますか？</a:t>
            </a:r>
          </a:p>
        </p:txBody>
      </p:sp>
    </p:spTree>
    <p:extLst>
      <p:ext uri="{BB962C8B-B14F-4D97-AF65-F5344CB8AC3E}">
        <p14:creationId xmlns:p14="http://schemas.microsoft.com/office/powerpoint/2010/main" val="34450637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89A4B2F1-EF75-4E98-8D34-D7EA2A4FB9F0}" type="slidenum">
              <a:rPr lang="en-US" smtClean="0"/>
              <a:pPr/>
              <a:t>11</a:t>
            </a:fld>
            <a:endParaRPr lang="en-US" dirty="0"/>
          </a:p>
        </p:txBody>
      </p:sp>
      <p:sp>
        <p:nvSpPr>
          <p:cNvPr id="5" name="タイトル 1">
            <a:extLst>
              <a:ext uri="{FF2B5EF4-FFF2-40B4-BE49-F238E27FC236}">
                <a16:creationId xmlns:a16="http://schemas.microsoft.com/office/drawing/2014/main" id="{251D1222-2F26-AA4D-A8F0-A298F9F65328}"/>
              </a:ext>
            </a:extLst>
          </p:cNvPr>
          <p:cNvSpPr txBox="1">
            <a:spLocks/>
          </p:cNvSpPr>
          <p:nvPr/>
        </p:nvSpPr>
        <p:spPr>
          <a:xfrm>
            <a:off x="906162" y="1307671"/>
            <a:ext cx="7375525" cy="1511729"/>
          </a:xfrm>
          <a:prstGeom prst="rect">
            <a:avLst/>
          </a:prstGeom>
          <a:solidFill>
            <a:schemeClr val="bg1"/>
          </a:solidFill>
          <a:ln w="31750" cap="sq">
            <a:solidFill>
              <a:schemeClr val="tx1">
                <a:lumMod val="75000"/>
                <a:lumOff val="25000"/>
              </a:schemeClr>
            </a:solidFill>
            <a:miter lim="800000"/>
          </a:ln>
        </p:spPr>
        <p:txBody>
          <a:bodyPr vert="horz" lIns="182880" tIns="180000" rIns="182880" bIns="108000" rtlCol="0" anchor="ctr">
            <a:normAutofit/>
          </a:bodyPr>
          <a:lstStyle>
            <a:lvl1pPr algn="ctr" defTabSz="914400" rtl="0" eaLnBrk="1" latinLnBrk="0" hangingPunct="1">
              <a:lnSpc>
                <a:spcPct val="90000"/>
              </a:lnSpc>
              <a:spcBef>
                <a:spcPct val="0"/>
              </a:spcBef>
              <a:buNone/>
              <a:defRPr kumimoji="1" sz="2600" kern="1200" cap="all" spc="200" baseline="0">
                <a:solidFill>
                  <a:schemeClr val="tx1">
                    <a:lumMod val="85000"/>
                    <a:lumOff val="15000"/>
                  </a:schemeClr>
                </a:solidFill>
                <a:latin typeface="+mj-lt"/>
                <a:ea typeface="+mj-ea"/>
                <a:cs typeface="+mj-cs"/>
              </a:defRPr>
            </a:lvl1pPr>
          </a:lstStyle>
          <a:p>
            <a:r>
              <a:rPr lang="ja-JP" altLang="en-US" sz="3600" dirty="0"/>
              <a:t>クラスのグループに</a:t>
            </a:r>
            <a:br>
              <a:rPr lang="en-US" altLang="ja-JP" sz="3600" dirty="0"/>
            </a:br>
            <a:r>
              <a:rPr lang="ja-JP" altLang="en-US" sz="3600" dirty="0"/>
              <a:t>入りたくなかったために</a:t>
            </a:r>
            <a:r>
              <a:rPr lang="ja-JP" altLang="en-US" sz="3600" dirty="0">
                <a:latin typeface="+mj-ea"/>
              </a:rPr>
              <a:t>２</a:t>
            </a:r>
          </a:p>
        </p:txBody>
      </p:sp>
      <p:sp>
        <p:nvSpPr>
          <p:cNvPr id="6" name="テキスト ボックス 5"/>
          <p:cNvSpPr txBox="1"/>
          <p:nvPr/>
        </p:nvSpPr>
        <p:spPr>
          <a:xfrm>
            <a:off x="1869775" y="4075875"/>
            <a:ext cx="5750226" cy="954107"/>
          </a:xfrm>
          <a:prstGeom prst="rect">
            <a:avLst/>
          </a:prstGeom>
          <a:noFill/>
        </p:spPr>
        <p:txBody>
          <a:bodyPr wrap="square" rtlCol="0">
            <a:spAutoFit/>
          </a:bodyPr>
          <a:lstStyle/>
          <a:p>
            <a:r>
              <a:rPr lang="ja-JP" altLang="en-US" sz="2800" dirty="0">
                <a:latin typeface="メイリオ" panose="020B0604030504040204" pitchFamily="50" charset="-128"/>
                <a:ea typeface="メイリオ" panose="020B0604030504040204" pitchFamily="50" charset="-128"/>
              </a:rPr>
              <a:t>クラスのグループに入らなかった人に対しての配慮は必要ですか？</a:t>
            </a:r>
          </a:p>
        </p:txBody>
      </p:sp>
    </p:spTree>
    <p:extLst>
      <p:ext uri="{BB962C8B-B14F-4D97-AF65-F5344CB8AC3E}">
        <p14:creationId xmlns:p14="http://schemas.microsoft.com/office/powerpoint/2010/main" val="29667463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89A4B2F1-EF75-4E98-8D34-D7EA2A4FB9F0}" type="slidenum">
              <a:rPr lang="en-US" smtClean="0"/>
              <a:pPr/>
              <a:t>12</a:t>
            </a:fld>
            <a:endParaRPr lang="en-US" dirty="0"/>
          </a:p>
        </p:txBody>
      </p:sp>
      <p:sp>
        <p:nvSpPr>
          <p:cNvPr id="3" name="タイトル 1">
            <a:extLst>
              <a:ext uri="{FF2B5EF4-FFF2-40B4-BE49-F238E27FC236}">
                <a16:creationId xmlns:a16="http://schemas.microsoft.com/office/drawing/2014/main" id="{251D1222-2F26-AA4D-A8F0-A298F9F65328}"/>
              </a:ext>
            </a:extLst>
          </p:cNvPr>
          <p:cNvSpPr txBox="1">
            <a:spLocks/>
          </p:cNvSpPr>
          <p:nvPr/>
        </p:nvSpPr>
        <p:spPr>
          <a:xfrm>
            <a:off x="906162" y="1307671"/>
            <a:ext cx="7375525" cy="1511729"/>
          </a:xfrm>
          <a:prstGeom prst="rect">
            <a:avLst/>
          </a:prstGeom>
          <a:solidFill>
            <a:schemeClr val="bg1"/>
          </a:solidFill>
          <a:ln w="31750" cap="sq">
            <a:solidFill>
              <a:schemeClr val="tx1">
                <a:lumMod val="75000"/>
                <a:lumOff val="25000"/>
              </a:schemeClr>
            </a:solidFill>
            <a:miter lim="800000"/>
          </a:ln>
        </p:spPr>
        <p:txBody>
          <a:bodyPr vert="horz" lIns="182880" tIns="180000" rIns="182880" bIns="108000" rtlCol="0" anchor="ctr">
            <a:normAutofit/>
          </a:bodyPr>
          <a:lstStyle>
            <a:lvl1pPr algn="ctr" defTabSz="914400" rtl="0" eaLnBrk="1" latinLnBrk="0" hangingPunct="1">
              <a:lnSpc>
                <a:spcPct val="90000"/>
              </a:lnSpc>
              <a:spcBef>
                <a:spcPct val="0"/>
              </a:spcBef>
              <a:buNone/>
              <a:defRPr kumimoji="1" sz="2600" kern="1200" cap="all" spc="200" baseline="0">
                <a:solidFill>
                  <a:schemeClr val="tx1">
                    <a:lumMod val="85000"/>
                    <a:lumOff val="15000"/>
                  </a:schemeClr>
                </a:solidFill>
                <a:latin typeface="+mj-lt"/>
                <a:ea typeface="+mj-ea"/>
                <a:cs typeface="+mj-cs"/>
              </a:defRPr>
            </a:lvl1pPr>
          </a:lstStyle>
          <a:p>
            <a:r>
              <a:rPr lang="ja-JP" altLang="en-US" sz="3600" dirty="0"/>
              <a:t>あなたは学級委員長として</a:t>
            </a:r>
          </a:p>
        </p:txBody>
      </p:sp>
      <p:sp>
        <p:nvSpPr>
          <p:cNvPr id="4" name="テキスト ボックス 3"/>
          <p:cNvSpPr txBox="1"/>
          <p:nvPr/>
        </p:nvSpPr>
        <p:spPr>
          <a:xfrm>
            <a:off x="1219200" y="3133624"/>
            <a:ext cx="6883399" cy="353943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40</a:t>
            </a:r>
            <a:r>
              <a:rPr lang="ja-JP" altLang="en-US" sz="2800" dirty="0">
                <a:latin typeface="メイリオ" panose="020B0604030504040204" pitchFamily="50" charset="-128"/>
                <a:ea typeface="メイリオ" panose="020B0604030504040204" pitchFamily="50" charset="-128"/>
              </a:rPr>
              <a:t>人中</a:t>
            </a:r>
            <a:r>
              <a:rPr lang="en-US" altLang="ja-JP" sz="2800" dirty="0">
                <a:latin typeface="メイリオ" panose="020B0604030504040204" pitchFamily="50" charset="-128"/>
                <a:ea typeface="メイリオ" panose="020B0604030504040204" pitchFamily="50" charset="-128"/>
              </a:rPr>
              <a:t>20</a:t>
            </a:r>
            <a:r>
              <a:rPr lang="ja-JP" altLang="en-US" sz="2800" dirty="0">
                <a:latin typeface="メイリオ" panose="020B0604030504040204" pitchFamily="50" charset="-128"/>
                <a:ea typeface="メイリオ" panose="020B0604030504040204" pitchFamily="50" charset="-128"/>
              </a:rPr>
              <a:t>人が所属するクラスグループの中の数人に嫌われていてグループに入れない生徒がいます。</a:t>
            </a:r>
            <a:br>
              <a:rPr lang="en-US" altLang="ja-JP" sz="2800" dirty="0">
                <a:latin typeface="メイリオ" panose="020B0604030504040204" pitchFamily="50" charset="-128"/>
                <a:ea typeface="メイリオ" panose="020B0604030504040204" pitchFamily="50" charset="-128"/>
              </a:rPr>
            </a:br>
            <a:r>
              <a:rPr lang="ja-JP" altLang="en-US" sz="2800" dirty="0">
                <a:latin typeface="メイリオ" panose="020B0604030504040204" pitchFamily="50" charset="-128"/>
                <a:ea typeface="メイリオ" panose="020B0604030504040204" pitchFamily="50" charset="-128"/>
              </a:rPr>
              <a:t>その生徒が入れないことを不満に思い、その相談をあなたにします。</a:t>
            </a:r>
            <a:endParaRPr lang="en-US" altLang="ja-JP" sz="2800" dirty="0">
              <a:latin typeface="メイリオ" panose="020B0604030504040204" pitchFamily="50" charset="-128"/>
              <a:ea typeface="メイリオ" panose="020B0604030504040204" pitchFamily="50" charset="-128"/>
            </a:endParaRPr>
          </a:p>
          <a:p>
            <a:endParaRPr kumimoji="1" lang="en-US" altLang="ja-JP" sz="2800" dirty="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あなたは入れてもらえるようにお願いをしますか？ しませんか？</a:t>
            </a:r>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229322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89A4B2F1-EF75-4E98-8D34-D7EA2A4FB9F0}" type="slidenum">
              <a:rPr lang="en-US" smtClean="0"/>
              <a:pPr/>
              <a:t>13</a:t>
            </a:fld>
            <a:endParaRPr lang="en-US" dirty="0"/>
          </a:p>
        </p:txBody>
      </p:sp>
      <p:sp>
        <p:nvSpPr>
          <p:cNvPr id="3" name="タイトル 1">
            <a:extLst>
              <a:ext uri="{FF2B5EF4-FFF2-40B4-BE49-F238E27FC236}">
                <a16:creationId xmlns:a16="http://schemas.microsoft.com/office/drawing/2014/main" id="{251D1222-2F26-AA4D-A8F0-A298F9F65328}"/>
              </a:ext>
            </a:extLst>
          </p:cNvPr>
          <p:cNvSpPr txBox="1">
            <a:spLocks/>
          </p:cNvSpPr>
          <p:nvPr/>
        </p:nvSpPr>
        <p:spPr>
          <a:xfrm>
            <a:off x="906162" y="1307671"/>
            <a:ext cx="7375525" cy="1511729"/>
          </a:xfrm>
          <a:prstGeom prst="rect">
            <a:avLst/>
          </a:prstGeom>
          <a:solidFill>
            <a:schemeClr val="bg1"/>
          </a:solidFill>
          <a:ln w="31750" cap="sq">
            <a:solidFill>
              <a:schemeClr val="tx1">
                <a:lumMod val="75000"/>
                <a:lumOff val="25000"/>
              </a:schemeClr>
            </a:solidFill>
            <a:miter lim="800000"/>
          </a:ln>
        </p:spPr>
        <p:txBody>
          <a:bodyPr vert="horz" lIns="182880" tIns="180000" rIns="182880" bIns="108000" rtlCol="0" anchor="ctr">
            <a:normAutofit/>
          </a:bodyPr>
          <a:lstStyle>
            <a:lvl1pPr algn="ctr" defTabSz="914400" rtl="0" eaLnBrk="1" latinLnBrk="0" hangingPunct="1">
              <a:lnSpc>
                <a:spcPct val="90000"/>
              </a:lnSpc>
              <a:spcBef>
                <a:spcPct val="0"/>
              </a:spcBef>
              <a:buNone/>
              <a:defRPr kumimoji="1" sz="2600" kern="1200" cap="all" spc="200" baseline="0">
                <a:solidFill>
                  <a:schemeClr val="tx1">
                    <a:lumMod val="85000"/>
                    <a:lumOff val="15000"/>
                  </a:schemeClr>
                </a:solidFill>
                <a:latin typeface="+mj-lt"/>
                <a:ea typeface="+mj-ea"/>
                <a:cs typeface="+mj-cs"/>
              </a:defRPr>
            </a:lvl1pPr>
          </a:lstStyle>
          <a:p>
            <a:r>
              <a:rPr lang="ja-JP" altLang="en-US" sz="3600" dirty="0"/>
              <a:t>クラスグループをつくるときの注意とは</a:t>
            </a:r>
          </a:p>
        </p:txBody>
      </p:sp>
      <p:sp>
        <p:nvSpPr>
          <p:cNvPr id="4" name="テキスト ボックス 3"/>
          <p:cNvSpPr txBox="1"/>
          <p:nvPr/>
        </p:nvSpPr>
        <p:spPr>
          <a:xfrm>
            <a:off x="1398288" y="4111462"/>
            <a:ext cx="6883399" cy="954107"/>
          </a:xfrm>
          <a:prstGeom prst="rect">
            <a:avLst/>
          </a:prstGeom>
          <a:noFill/>
        </p:spPr>
        <p:txBody>
          <a:bodyPr wrap="square" rtlCol="0">
            <a:spAutoFit/>
          </a:bodyPr>
          <a:lstStyle/>
          <a:p>
            <a:r>
              <a:rPr lang="ja-JP" altLang="en-US" sz="2800" dirty="0">
                <a:latin typeface="メイリオ" panose="020B0604030504040204" pitchFamily="50" charset="-128"/>
                <a:ea typeface="メイリオ" panose="020B0604030504040204" pitchFamily="50" charset="-128"/>
              </a:rPr>
              <a:t>クラスグループをつくる上での注意点について検討をしてください。</a:t>
            </a:r>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142712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89A4B2F1-EF75-4E98-8D34-D7EA2A4FB9F0}" type="slidenum">
              <a:rPr lang="en-US" smtClean="0"/>
              <a:pPr/>
              <a:t>14</a:t>
            </a:fld>
            <a:endParaRPr lang="en-US" dirty="0"/>
          </a:p>
        </p:txBody>
      </p:sp>
      <p:sp>
        <p:nvSpPr>
          <p:cNvPr id="3" name="タイトル 1">
            <a:extLst>
              <a:ext uri="{FF2B5EF4-FFF2-40B4-BE49-F238E27FC236}">
                <a16:creationId xmlns:a16="http://schemas.microsoft.com/office/drawing/2014/main" id="{251D1222-2F26-AA4D-A8F0-A298F9F65328}"/>
              </a:ext>
            </a:extLst>
          </p:cNvPr>
          <p:cNvSpPr txBox="1">
            <a:spLocks/>
          </p:cNvSpPr>
          <p:nvPr/>
        </p:nvSpPr>
        <p:spPr>
          <a:xfrm>
            <a:off x="906162" y="1307671"/>
            <a:ext cx="7375525" cy="1511729"/>
          </a:xfrm>
          <a:prstGeom prst="rect">
            <a:avLst/>
          </a:prstGeom>
          <a:solidFill>
            <a:schemeClr val="bg1"/>
          </a:solidFill>
          <a:ln w="31750" cap="sq">
            <a:solidFill>
              <a:schemeClr val="tx1">
                <a:lumMod val="75000"/>
                <a:lumOff val="25000"/>
              </a:schemeClr>
            </a:solidFill>
            <a:miter lim="800000"/>
          </a:ln>
        </p:spPr>
        <p:txBody>
          <a:bodyPr vert="horz" lIns="182880" tIns="180000" rIns="182880" bIns="108000" rtlCol="0" anchor="ctr">
            <a:normAutofit/>
          </a:bodyPr>
          <a:lstStyle>
            <a:lvl1pPr algn="ctr" defTabSz="914400" rtl="0" eaLnBrk="1" latinLnBrk="0" hangingPunct="1">
              <a:lnSpc>
                <a:spcPct val="90000"/>
              </a:lnSpc>
              <a:spcBef>
                <a:spcPct val="0"/>
              </a:spcBef>
              <a:buNone/>
              <a:defRPr kumimoji="1" sz="2600" kern="1200" cap="all" spc="200" baseline="0">
                <a:solidFill>
                  <a:schemeClr val="tx1">
                    <a:lumMod val="85000"/>
                    <a:lumOff val="15000"/>
                  </a:schemeClr>
                </a:solidFill>
                <a:latin typeface="+mj-lt"/>
                <a:ea typeface="+mj-ea"/>
                <a:cs typeface="+mj-cs"/>
              </a:defRPr>
            </a:lvl1pPr>
          </a:lstStyle>
          <a:p>
            <a:r>
              <a:rPr lang="ja-JP" altLang="en-US" sz="3600" dirty="0">
                <a:latin typeface="+mj-ea"/>
              </a:rPr>
              <a:t>まとめ</a:t>
            </a:r>
            <a:endParaRPr lang="ja-JP" altLang="en-US" sz="3600" dirty="0"/>
          </a:p>
        </p:txBody>
      </p:sp>
      <p:sp>
        <p:nvSpPr>
          <p:cNvPr id="4" name="テキスト ボックス 3"/>
          <p:cNvSpPr txBox="1"/>
          <p:nvPr/>
        </p:nvSpPr>
        <p:spPr>
          <a:xfrm>
            <a:off x="2184401" y="4114367"/>
            <a:ext cx="5029199" cy="954107"/>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クラスのグループを運営するときの注意点とは？</a:t>
            </a:r>
          </a:p>
        </p:txBody>
      </p:sp>
    </p:spTree>
    <p:extLst>
      <p:ext uri="{BB962C8B-B14F-4D97-AF65-F5344CB8AC3E}">
        <p14:creationId xmlns:p14="http://schemas.microsoft.com/office/powerpoint/2010/main" val="5303883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89A4B2F1-EF75-4E98-8D34-D7EA2A4FB9F0}" type="slidenum">
              <a:rPr lang="en-US" smtClean="0"/>
              <a:pPr/>
              <a:t>2</a:t>
            </a:fld>
            <a:endParaRPr lang="en-US" dirty="0"/>
          </a:p>
        </p:txBody>
      </p:sp>
      <p:sp>
        <p:nvSpPr>
          <p:cNvPr id="3" name="タイトル 1">
            <a:extLst>
              <a:ext uri="{FF2B5EF4-FFF2-40B4-BE49-F238E27FC236}">
                <a16:creationId xmlns:a16="http://schemas.microsoft.com/office/drawing/2014/main" id="{251D1222-2F26-AA4D-A8F0-A298F9F65328}"/>
              </a:ext>
            </a:extLst>
          </p:cNvPr>
          <p:cNvSpPr txBox="1">
            <a:spLocks/>
          </p:cNvSpPr>
          <p:nvPr/>
        </p:nvSpPr>
        <p:spPr>
          <a:xfrm>
            <a:off x="906162" y="1307671"/>
            <a:ext cx="7375525" cy="838629"/>
          </a:xfrm>
          <a:prstGeom prst="rect">
            <a:avLst/>
          </a:prstGeom>
          <a:solidFill>
            <a:schemeClr val="bg1"/>
          </a:solidFill>
          <a:ln w="31750" cap="sq">
            <a:solidFill>
              <a:schemeClr val="tx1">
                <a:lumMod val="75000"/>
                <a:lumOff val="25000"/>
              </a:schemeClr>
            </a:solidFill>
            <a:miter lim="800000"/>
          </a:ln>
        </p:spPr>
        <p:txBody>
          <a:bodyPr vert="horz" lIns="182880" tIns="180000" rIns="182880" bIns="108000" rtlCol="0" anchor="ctr">
            <a:normAutofit/>
          </a:bodyPr>
          <a:lstStyle>
            <a:lvl1pPr algn="ctr" defTabSz="914400" rtl="0" eaLnBrk="1" latinLnBrk="0" hangingPunct="1">
              <a:lnSpc>
                <a:spcPct val="90000"/>
              </a:lnSpc>
              <a:spcBef>
                <a:spcPct val="0"/>
              </a:spcBef>
              <a:buNone/>
              <a:defRPr kumimoji="1" sz="2600" kern="1200" cap="all" spc="200" baseline="0">
                <a:solidFill>
                  <a:schemeClr val="tx1">
                    <a:lumMod val="85000"/>
                    <a:lumOff val="15000"/>
                  </a:schemeClr>
                </a:solidFill>
                <a:latin typeface="+mj-lt"/>
                <a:ea typeface="+mj-ea"/>
                <a:cs typeface="+mj-cs"/>
              </a:defRPr>
            </a:lvl1pPr>
          </a:lstStyle>
          <a:p>
            <a:r>
              <a:rPr lang="ja-JP" altLang="en-US" sz="3600" dirty="0"/>
              <a:t>カリキュラム</a:t>
            </a:r>
          </a:p>
        </p:txBody>
      </p:sp>
      <p:sp>
        <p:nvSpPr>
          <p:cNvPr id="4" name="テキスト ボックス 3"/>
          <p:cNvSpPr txBox="1"/>
          <p:nvPr/>
        </p:nvSpPr>
        <p:spPr>
          <a:xfrm>
            <a:off x="906162" y="2476970"/>
            <a:ext cx="7481587" cy="4247317"/>
          </a:xfrm>
          <a:prstGeom prst="rect">
            <a:avLst/>
          </a:prstGeom>
          <a:noFill/>
        </p:spPr>
        <p:txBody>
          <a:bodyPr wrap="square" rtlCol="0">
            <a:spAutoFit/>
          </a:bodyPr>
          <a:lstStyle/>
          <a:p>
            <a:pPr marL="742950" indent="-742950">
              <a:lnSpc>
                <a:spcPct val="150000"/>
              </a:lnSpc>
              <a:buFont typeface="+mj-lt"/>
              <a:buAutoNum type="arabicPeriod"/>
            </a:pPr>
            <a:r>
              <a:rPr kumimoji="1" lang="ja-JP" altLang="en-US" sz="2800" dirty="0">
                <a:latin typeface="メイリオ" panose="020B0604030504040204" pitchFamily="50" charset="-128"/>
                <a:ea typeface="メイリオ" panose="020B0604030504040204" pitchFamily="50" charset="-128"/>
              </a:rPr>
              <a:t>この授業の目的</a:t>
            </a:r>
            <a:endParaRPr kumimoji="1" lang="en-US" altLang="ja-JP" sz="2800" dirty="0">
              <a:latin typeface="メイリオ" panose="020B0604030504040204" pitchFamily="50" charset="-128"/>
              <a:ea typeface="メイリオ" panose="020B0604030504040204" pitchFamily="50" charset="-128"/>
            </a:endParaRPr>
          </a:p>
          <a:p>
            <a:pPr marL="742950" indent="-742950">
              <a:lnSpc>
                <a:spcPct val="150000"/>
              </a:lnSpc>
              <a:buFont typeface="+mj-lt"/>
              <a:buAutoNum type="arabicPeriod"/>
            </a:pPr>
            <a:r>
              <a:rPr lang="ja-JP" altLang="en-US" sz="2800" dirty="0">
                <a:latin typeface="メイリオ" panose="020B0604030504040204" pitchFamily="50" charset="-128"/>
                <a:ea typeface="メイリオ" panose="020B0604030504040204" pitchFamily="50" charset="-128"/>
              </a:rPr>
              <a:t>メッセージアプリとグループ機能</a:t>
            </a:r>
            <a:endParaRPr lang="en-US" altLang="ja-JP" sz="2800" dirty="0">
              <a:latin typeface="メイリオ" panose="020B0604030504040204" pitchFamily="50" charset="-128"/>
              <a:ea typeface="メイリオ" panose="020B0604030504040204" pitchFamily="50" charset="-128"/>
            </a:endParaRPr>
          </a:p>
          <a:p>
            <a:pPr marL="742950" indent="-742950">
              <a:lnSpc>
                <a:spcPct val="150000"/>
              </a:lnSpc>
              <a:buFont typeface="+mj-lt"/>
              <a:buAutoNum type="arabicPeriod"/>
            </a:pPr>
            <a:r>
              <a:rPr lang="ja-JP" altLang="en-US" sz="2800" dirty="0">
                <a:latin typeface="メイリオ" panose="020B0604030504040204" pitchFamily="50" charset="-128"/>
                <a:ea typeface="メイリオ" panose="020B0604030504040204" pitchFamily="50" charset="-128"/>
              </a:rPr>
              <a:t>グループ機能のトラブルを検討する</a:t>
            </a:r>
            <a:endParaRPr lang="en-US" altLang="ja-JP" sz="2800" dirty="0">
              <a:latin typeface="メイリオ" panose="020B0604030504040204" pitchFamily="50" charset="-128"/>
              <a:ea typeface="メイリオ" panose="020B0604030504040204" pitchFamily="50" charset="-128"/>
            </a:endParaRPr>
          </a:p>
          <a:p>
            <a:pPr marL="742950" indent="-742950">
              <a:lnSpc>
                <a:spcPct val="150000"/>
              </a:lnSpc>
              <a:buFont typeface="+mj-lt"/>
              <a:buAutoNum type="arabicPeriod"/>
            </a:pPr>
            <a:r>
              <a:rPr lang="ja-JP" altLang="en-US" sz="2800" dirty="0">
                <a:latin typeface="メイリオ" panose="020B0604030504040204" pitchFamily="50" charset="-128"/>
                <a:ea typeface="メイリオ" panose="020B0604030504040204" pitchFamily="50" charset="-128"/>
              </a:rPr>
              <a:t>あなたのクラスで起きてしまったグループ機能によるトラブル</a:t>
            </a:r>
            <a:endParaRPr lang="en-US" altLang="ja-JP" sz="2800" dirty="0">
              <a:latin typeface="メイリオ" panose="020B0604030504040204" pitchFamily="50" charset="-128"/>
              <a:ea typeface="メイリオ" panose="020B0604030504040204" pitchFamily="50" charset="-128"/>
            </a:endParaRPr>
          </a:p>
          <a:p>
            <a:pPr marL="742950" indent="-742950">
              <a:lnSpc>
                <a:spcPct val="150000"/>
              </a:lnSpc>
              <a:buFont typeface="+mj-lt"/>
              <a:buAutoNum type="arabicPeriod"/>
            </a:pPr>
            <a:r>
              <a:rPr lang="ja-JP" altLang="en-US" sz="2800" dirty="0">
                <a:latin typeface="メイリオ" panose="020B0604030504040204" pitchFamily="50" charset="-128"/>
                <a:ea typeface="メイリオ" panose="020B0604030504040204" pitchFamily="50" charset="-128"/>
              </a:rPr>
              <a:t>まとめ</a:t>
            </a:r>
            <a:endParaRPr lang="en-US" altLang="ja-JP" sz="2800" dirty="0">
              <a:latin typeface="メイリオ" panose="020B0604030504040204" pitchFamily="50" charset="-128"/>
              <a:ea typeface="メイリオ" panose="020B0604030504040204" pitchFamily="50" charset="-128"/>
            </a:endParaRPr>
          </a:p>
          <a:p>
            <a:endParaRPr kumimoji="1" lang="ja-JP" altLang="en-US" dirty="0"/>
          </a:p>
        </p:txBody>
      </p:sp>
    </p:spTree>
    <p:extLst>
      <p:ext uri="{BB962C8B-B14F-4D97-AF65-F5344CB8AC3E}">
        <p14:creationId xmlns:p14="http://schemas.microsoft.com/office/powerpoint/2010/main" val="29729057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89A4B2F1-EF75-4E98-8D34-D7EA2A4FB9F0}" type="slidenum">
              <a:rPr lang="en-US" smtClean="0"/>
              <a:pPr/>
              <a:t>3</a:t>
            </a:fld>
            <a:endParaRPr lang="en-US" dirty="0"/>
          </a:p>
        </p:txBody>
      </p:sp>
      <p:sp>
        <p:nvSpPr>
          <p:cNvPr id="3" name="タイトル 1">
            <a:extLst>
              <a:ext uri="{FF2B5EF4-FFF2-40B4-BE49-F238E27FC236}">
                <a16:creationId xmlns:a16="http://schemas.microsoft.com/office/drawing/2014/main" id="{251D1222-2F26-AA4D-A8F0-A298F9F65328}"/>
              </a:ext>
            </a:extLst>
          </p:cNvPr>
          <p:cNvSpPr txBox="1">
            <a:spLocks/>
          </p:cNvSpPr>
          <p:nvPr/>
        </p:nvSpPr>
        <p:spPr>
          <a:xfrm>
            <a:off x="906162" y="1307671"/>
            <a:ext cx="7375525" cy="838629"/>
          </a:xfrm>
          <a:prstGeom prst="rect">
            <a:avLst/>
          </a:prstGeom>
          <a:solidFill>
            <a:schemeClr val="bg1"/>
          </a:solidFill>
          <a:ln w="31750" cap="sq">
            <a:solidFill>
              <a:schemeClr val="tx1">
                <a:lumMod val="75000"/>
                <a:lumOff val="25000"/>
              </a:schemeClr>
            </a:solidFill>
            <a:miter lim="800000"/>
          </a:ln>
        </p:spPr>
        <p:txBody>
          <a:bodyPr vert="horz" lIns="182880" tIns="180000" rIns="182880" bIns="108000" rtlCol="0" anchor="ctr">
            <a:normAutofit/>
          </a:bodyPr>
          <a:lstStyle>
            <a:lvl1pPr algn="ctr" defTabSz="914400" rtl="0" eaLnBrk="1" latinLnBrk="0" hangingPunct="1">
              <a:lnSpc>
                <a:spcPct val="90000"/>
              </a:lnSpc>
              <a:spcBef>
                <a:spcPct val="0"/>
              </a:spcBef>
              <a:buNone/>
              <a:defRPr kumimoji="1" sz="2600" kern="1200" cap="all" spc="200" baseline="0">
                <a:solidFill>
                  <a:schemeClr val="tx1">
                    <a:lumMod val="85000"/>
                    <a:lumOff val="15000"/>
                  </a:schemeClr>
                </a:solidFill>
                <a:latin typeface="+mj-lt"/>
                <a:ea typeface="+mj-ea"/>
                <a:cs typeface="+mj-cs"/>
              </a:defRPr>
            </a:lvl1pPr>
          </a:lstStyle>
          <a:p>
            <a:r>
              <a:rPr lang="ja-JP" altLang="en-US" sz="3600" dirty="0"/>
              <a:t>この授業の目的</a:t>
            </a:r>
          </a:p>
        </p:txBody>
      </p:sp>
      <p:sp>
        <p:nvSpPr>
          <p:cNvPr id="4" name="テキスト ボックス 3"/>
          <p:cNvSpPr txBox="1"/>
          <p:nvPr/>
        </p:nvSpPr>
        <p:spPr>
          <a:xfrm>
            <a:off x="1257300" y="3301782"/>
            <a:ext cx="6910087" cy="1384995"/>
          </a:xfrm>
          <a:prstGeom prst="rect">
            <a:avLst/>
          </a:prstGeom>
          <a:noFill/>
        </p:spPr>
        <p:txBody>
          <a:bodyPr wrap="square" rtlCol="0">
            <a:spAutoFit/>
          </a:bodyPr>
          <a:lstStyle/>
          <a:p>
            <a:r>
              <a:rPr lang="ja-JP" altLang="en-US" sz="2800" dirty="0">
                <a:latin typeface="メイリオ" panose="020B0604030504040204" pitchFamily="50" charset="-128"/>
                <a:ea typeface="メイリオ" panose="020B0604030504040204" pitchFamily="50" charset="-128"/>
              </a:rPr>
              <a:t>メッセージアプリのグループ機能によるトラブルが起きる前に起こりうるトラブルを検討して、未然に防ぎましょう。</a:t>
            </a:r>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6451621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89A4B2F1-EF75-4E98-8D34-D7EA2A4FB9F0}" type="slidenum">
              <a:rPr lang="en-US" smtClean="0"/>
              <a:pPr/>
              <a:t>4</a:t>
            </a:fld>
            <a:endParaRPr lang="en-US" dirty="0"/>
          </a:p>
        </p:txBody>
      </p:sp>
      <p:sp>
        <p:nvSpPr>
          <p:cNvPr id="3" name="タイトル 1">
            <a:extLst>
              <a:ext uri="{FF2B5EF4-FFF2-40B4-BE49-F238E27FC236}">
                <a16:creationId xmlns:a16="http://schemas.microsoft.com/office/drawing/2014/main" id="{251D1222-2F26-AA4D-A8F0-A298F9F65328}"/>
              </a:ext>
            </a:extLst>
          </p:cNvPr>
          <p:cNvSpPr txBox="1">
            <a:spLocks/>
          </p:cNvSpPr>
          <p:nvPr/>
        </p:nvSpPr>
        <p:spPr>
          <a:xfrm>
            <a:off x="906162" y="1307671"/>
            <a:ext cx="7375525" cy="1486329"/>
          </a:xfrm>
          <a:prstGeom prst="rect">
            <a:avLst/>
          </a:prstGeom>
          <a:solidFill>
            <a:schemeClr val="bg1"/>
          </a:solidFill>
          <a:ln w="31750" cap="sq">
            <a:solidFill>
              <a:schemeClr val="tx1">
                <a:lumMod val="75000"/>
                <a:lumOff val="25000"/>
              </a:schemeClr>
            </a:solidFill>
            <a:miter lim="800000"/>
          </a:ln>
        </p:spPr>
        <p:txBody>
          <a:bodyPr vert="horz" lIns="182880" tIns="180000" rIns="182880" bIns="108000" rtlCol="0" anchor="ctr">
            <a:normAutofit/>
          </a:bodyPr>
          <a:lstStyle>
            <a:lvl1pPr algn="ctr" defTabSz="914400" rtl="0" eaLnBrk="1" latinLnBrk="0" hangingPunct="1">
              <a:lnSpc>
                <a:spcPct val="90000"/>
              </a:lnSpc>
              <a:spcBef>
                <a:spcPct val="0"/>
              </a:spcBef>
              <a:buNone/>
              <a:defRPr kumimoji="1" sz="2600" kern="1200" cap="all" spc="200" baseline="0">
                <a:solidFill>
                  <a:schemeClr val="tx1">
                    <a:lumMod val="85000"/>
                    <a:lumOff val="15000"/>
                  </a:schemeClr>
                </a:solidFill>
                <a:latin typeface="+mj-lt"/>
                <a:ea typeface="+mj-ea"/>
                <a:cs typeface="+mj-cs"/>
              </a:defRPr>
            </a:lvl1pPr>
          </a:lstStyle>
          <a:p>
            <a:r>
              <a:rPr lang="ja-JP" altLang="en-US" sz="3600" dirty="0"/>
              <a:t>メッセージアプリと</a:t>
            </a:r>
            <a:endParaRPr lang="en-US" altLang="ja-JP" sz="3600" dirty="0"/>
          </a:p>
          <a:p>
            <a:r>
              <a:rPr lang="ja-JP" altLang="en-US" sz="3600" dirty="0"/>
              <a:t>グループ機能</a:t>
            </a:r>
          </a:p>
        </p:txBody>
      </p:sp>
      <p:sp>
        <p:nvSpPr>
          <p:cNvPr id="4" name="テキスト ボックス 3"/>
          <p:cNvSpPr txBox="1"/>
          <p:nvPr/>
        </p:nvSpPr>
        <p:spPr>
          <a:xfrm>
            <a:off x="1614187" y="3301782"/>
            <a:ext cx="6031213" cy="954107"/>
          </a:xfrm>
          <a:prstGeom prst="rect">
            <a:avLst/>
          </a:prstGeom>
          <a:noFill/>
        </p:spPr>
        <p:txBody>
          <a:bodyPr wrap="square" rtlCol="0">
            <a:spAutoFit/>
          </a:bodyPr>
          <a:lstStyle/>
          <a:p>
            <a:r>
              <a:rPr lang="ja-JP" altLang="en-US" sz="2800" dirty="0">
                <a:latin typeface="メイリオ" panose="020B0604030504040204" pitchFamily="50" charset="-128"/>
                <a:ea typeface="メイリオ" panose="020B0604030504040204" pitchFamily="50" charset="-128"/>
              </a:rPr>
              <a:t>メッセージアプリとグループ機能の利用をまとめましょう</a:t>
            </a:r>
            <a:r>
              <a:rPr kumimoji="1" lang="ja-JP" altLang="en-US" sz="2800" dirty="0">
                <a:latin typeface="メイリオ" panose="020B0604030504040204" pitchFamily="50" charset="-128"/>
                <a:ea typeface="メイリオ" panose="020B0604030504040204" pitchFamily="50" charset="-128"/>
              </a:rPr>
              <a:t>。</a:t>
            </a:r>
          </a:p>
        </p:txBody>
      </p:sp>
    </p:spTree>
    <p:extLst>
      <p:ext uri="{BB962C8B-B14F-4D97-AF65-F5344CB8AC3E}">
        <p14:creationId xmlns:p14="http://schemas.microsoft.com/office/powerpoint/2010/main" val="3052106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89A4B2F1-EF75-4E98-8D34-D7EA2A4FB9F0}" type="slidenum">
              <a:rPr lang="en-US" smtClean="0"/>
              <a:pPr/>
              <a:t>5</a:t>
            </a:fld>
            <a:endParaRPr lang="en-US" dirty="0"/>
          </a:p>
        </p:txBody>
      </p:sp>
      <p:sp>
        <p:nvSpPr>
          <p:cNvPr id="3" name="タイトル 1">
            <a:extLst>
              <a:ext uri="{FF2B5EF4-FFF2-40B4-BE49-F238E27FC236}">
                <a16:creationId xmlns:a16="http://schemas.microsoft.com/office/drawing/2014/main" id="{251D1222-2F26-AA4D-A8F0-A298F9F65328}"/>
              </a:ext>
            </a:extLst>
          </p:cNvPr>
          <p:cNvSpPr txBox="1">
            <a:spLocks/>
          </p:cNvSpPr>
          <p:nvPr/>
        </p:nvSpPr>
        <p:spPr>
          <a:xfrm>
            <a:off x="906162" y="1307671"/>
            <a:ext cx="7375525" cy="838629"/>
          </a:xfrm>
          <a:prstGeom prst="rect">
            <a:avLst/>
          </a:prstGeom>
          <a:solidFill>
            <a:schemeClr val="bg1"/>
          </a:solidFill>
          <a:ln w="31750" cap="sq">
            <a:solidFill>
              <a:schemeClr val="tx1">
                <a:lumMod val="75000"/>
                <a:lumOff val="25000"/>
              </a:schemeClr>
            </a:solidFill>
            <a:miter lim="800000"/>
          </a:ln>
        </p:spPr>
        <p:txBody>
          <a:bodyPr vert="horz" lIns="182880" tIns="180000" rIns="182880" bIns="108000" rtlCol="0" anchor="ctr">
            <a:normAutofit/>
          </a:bodyPr>
          <a:lstStyle>
            <a:lvl1pPr algn="ctr" defTabSz="914400" rtl="0" eaLnBrk="1" latinLnBrk="0" hangingPunct="1">
              <a:lnSpc>
                <a:spcPct val="90000"/>
              </a:lnSpc>
              <a:spcBef>
                <a:spcPct val="0"/>
              </a:spcBef>
              <a:buNone/>
              <a:defRPr kumimoji="1" sz="2600" kern="1200" cap="all" spc="200" baseline="0">
                <a:solidFill>
                  <a:schemeClr val="tx1">
                    <a:lumMod val="85000"/>
                    <a:lumOff val="15000"/>
                  </a:schemeClr>
                </a:solidFill>
                <a:latin typeface="+mj-lt"/>
                <a:ea typeface="+mj-ea"/>
                <a:cs typeface="+mj-cs"/>
              </a:defRPr>
            </a:lvl1pPr>
          </a:lstStyle>
          <a:p>
            <a:r>
              <a:rPr lang="ja-JP" altLang="en-US" sz="3600" dirty="0"/>
              <a:t>グループ機能について</a:t>
            </a:r>
          </a:p>
        </p:txBody>
      </p:sp>
      <p:sp>
        <p:nvSpPr>
          <p:cNvPr id="4" name="テキスト ボックス 3"/>
          <p:cNvSpPr txBox="1"/>
          <p:nvPr/>
        </p:nvSpPr>
        <p:spPr>
          <a:xfrm>
            <a:off x="1833263" y="3593883"/>
            <a:ext cx="5697838" cy="954107"/>
          </a:xfrm>
          <a:prstGeom prst="rect">
            <a:avLst/>
          </a:prstGeom>
          <a:noFill/>
        </p:spPr>
        <p:txBody>
          <a:bodyPr wrap="square" rtlCol="0">
            <a:spAutoFit/>
          </a:bodyPr>
          <a:lstStyle/>
          <a:p>
            <a:r>
              <a:rPr lang="ja-JP" altLang="en-US" sz="2800" dirty="0">
                <a:latin typeface="メイリオ" panose="020B0604030504040204" pitchFamily="50" charset="-128"/>
                <a:ea typeface="メイリオ" panose="020B0604030504040204" pitchFamily="50" charset="-128"/>
              </a:rPr>
              <a:t>メッセージアプリのグループ機能を利用していますか？</a:t>
            </a:r>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859218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89A4B2F1-EF75-4E98-8D34-D7EA2A4FB9F0}" type="slidenum">
              <a:rPr lang="en-US" smtClean="0"/>
              <a:pPr/>
              <a:t>6</a:t>
            </a:fld>
            <a:endParaRPr lang="en-US" dirty="0"/>
          </a:p>
        </p:txBody>
      </p:sp>
      <p:sp>
        <p:nvSpPr>
          <p:cNvPr id="3" name="タイトル 1">
            <a:extLst>
              <a:ext uri="{FF2B5EF4-FFF2-40B4-BE49-F238E27FC236}">
                <a16:creationId xmlns:a16="http://schemas.microsoft.com/office/drawing/2014/main" id="{251D1222-2F26-AA4D-A8F0-A298F9F65328}"/>
              </a:ext>
            </a:extLst>
          </p:cNvPr>
          <p:cNvSpPr txBox="1">
            <a:spLocks/>
          </p:cNvSpPr>
          <p:nvPr/>
        </p:nvSpPr>
        <p:spPr>
          <a:xfrm>
            <a:off x="906162" y="1307671"/>
            <a:ext cx="7375525" cy="1384729"/>
          </a:xfrm>
          <a:prstGeom prst="rect">
            <a:avLst/>
          </a:prstGeom>
          <a:solidFill>
            <a:schemeClr val="bg1"/>
          </a:solidFill>
          <a:ln w="31750" cap="sq">
            <a:solidFill>
              <a:schemeClr val="tx1">
                <a:lumMod val="75000"/>
                <a:lumOff val="25000"/>
              </a:schemeClr>
            </a:solidFill>
            <a:miter lim="800000"/>
          </a:ln>
        </p:spPr>
        <p:txBody>
          <a:bodyPr vert="horz" lIns="182880" tIns="180000" rIns="182880" bIns="108000" rtlCol="0" anchor="ctr">
            <a:normAutofit/>
          </a:bodyPr>
          <a:lstStyle>
            <a:lvl1pPr algn="ctr" defTabSz="914400" rtl="0" eaLnBrk="1" latinLnBrk="0" hangingPunct="1">
              <a:lnSpc>
                <a:spcPct val="90000"/>
              </a:lnSpc>
              <a:spcBef>
                <a:spcPct val="0"/>
              </a:spcBef>
              <a:buNone/>
              <a:defRPr kumimoji="1" sz="2600" kern="1200" cap="all" spc="200" baseline="0">
                <a:solidFill>
                  <a:schemeClr val="tx1">
                    <a:lumMod val="85000"/>
                    <a:lumOff val="15000"/>
                  </a:schemeClr>
                </a:solidFill>
                <a:latin typeface="+mj-lt"/>
                <a:ea typeface="+mj-ea"/>
                <a:cs typeface="+mj-cs"/>
              </a:defRPr>
            </a:lvl1pPr>
          </a:lstStyle>
          <a:p>
            <a:r>
              <a:rPr lang="ja-JP" altLang="en-US" sz="3600" dirty="0"/>
              <a:t>グループ機能の</a:t>
            </a:r>
            <a:endParaRPr lang="en-US" altLang="ja-JP" sz="3600" dirty="0"/>
          </a:p>
          <a:p>
            <a:r>
              <a:rPr lang="ja-JP" altLang="en-US" sz="3600" dirty="0"/>
              <a:t>トラブルを検討する</a:t>
            </a:r>
          </a:p>
        </p:txBody>
      </p:sp>
      <p:sp>
        <p:nvSpPr>
          <p:cNvPr id="4" name="テキスト ボックス 3"/>
          <p:cNvSpPr txBox="1"/>
          <p:nvPr/>
        </p:nvSpPr>
        <p:spPr>
          <a:xfrm>
            <a:off x="1727201" y="3809566"/>
            <a:ext cx="6186186" cy="1384995"/>
          </a:xfrm>
          <a:prstGeom prst="rect">
            <a:avLst/>
          </a:prstGeom>
          <a:noFill/>
        </p:spPr>
        <p:txBody>
          <a:bodyPr wrap="square" rtlCol="0">
            <a:spAutoFit/>
          </a:bodyPr>
          <a:lstStyle/>
          <a:p>
            <a:r>
              <a:rPr lang="ja-JP" altLang="en-US" sz="2800" dirty="0">
                <a:latin typeface="メイリオ" panose="020B0604030504040204" pitchFamily="50" charset="-128"/>
                <a:ea typeface="メイリオ" panose="020B0604030504040204" pitchFamily="50" charset="-128"/>
              </a:rPr>
              <a:t>クラス単位で利用しているグループについて起こりうるトラブルについて考えましょう。</a:t>
            </a:r>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36226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89A4B2F1-EF75-4E98-8D34-D7EA2A4FB9F0}" type="slidenum">
              <a:rPr lang="en-US" smtClean="0"/>
              <a:pPr/>
              <a:t>7</a:t>
            </a:fld>
            <a:endParaRPr lang="en-US" dirty="0"/>
          </a:p>
        </p:txBody>
      </p:sp>
      <p:sp>
        <p:nvSpPr>
          <p:cNvPr id="3" name="タイトル 1">
            <a:extLst>
              <a:ext uri="{FF2B5EF4-FFF2-40B4-BE49-F238E27FC236}">
                <a16:creationId xmlns:a16="http://schemas.microsoft.com/office/drawing/2014/main" id="{251D1222-2F26-AA4D-A8F0-A298F9F65328}"/>
              </a:ext>
            </a:extLst>
          </p:cNvPr>
          <p:cNvSpPr txBox="1">
            <a:spLocks/>
          </p:cNvSpPr>
          <p:nvPr/>
        </p:nvSpPr>
        <p:spPr>
          <a:xfrm>
            <a:off x="906162" y="1307671"/>
            <a:ext cx="7375525" cy="1511729"/>
          </a:xfrm>
          <a:prstGeom prst="rect">
            <a:avLst/>
          </a:prstGeom>
          <a:solidFill>
            <a:schemeClr val="bg1"/>
          </a:solidFill>
          <a:ln w="31750" cap="sq">
            <a:solidFill>
              <a:schemeClr val="tx1">
                <a:lumMod val="75000"/>
                <a:lumOff val="25000"/>
              </a:schemeClr>
            </a:solidFill>
            <a:miter lim="800000"/>
          </a:ln>
        </p:spPr>
        <p:txBody>
          <a:bodyPr vert="horz" lIns="182880" tIns="180000" rIns="182880" bIns="108000" rtlCol="0" anchor="ctr">
            <a:normAutofit/>
          </a:bodyPr>
          <a:lstStyle>
            <a:lvl1pPr algn="ctr" defTabSz="914400" rtl="0" eaLnBrk="1" latinLnBrk="0" hangingPunct="1">
              <a:lnSpc>
                <a:spcPct val="90000"/>
              </a:lnSpc>
              <a:spcBef>
                <a:spcPct val="0"/>
              </a:spcBef>
              <a:buNone/>
              <a:defRPr kumimoji="1" sz="2600" kern="1200" cap="all" spc="200" baseline="0">
                <a:solidFill>
                  <a:schemeClr val="tx1">
                    <a:lumMod val="85000"/>
                    <a:lumOff val="15000"/>
                  </a:schemeClr>
                </a:solidFill>
                <a:latin typeface="+mj-lt"/>
                <a:ea typeface="+mj-ea"/>
                <a:cs typeface="+mj-cs"/>
              </a:defRPr>
            </a:lvl1pPr>
          </a:lstStyle>
          <a:p>
            <a:r>
              <a:rPr lang="ja-JP" altLang="en-US" sz="3600" dirty="0"/>
              <a:t>グループの人数の違い</a:t>
            </a:r>
            <a:r>
              <a:rPr lang="ja-JP" altLang="en-US" sz="3600" dirty="0">
                <a:latin typeface="+mj-ea"/>
              </a:rPr>
              <a:t>１</a:t>
            </a:r>
          </a:p>
        </p:txBody>
      </p:sp>
      <p:sp>
        <p:nvSpPr>
          <p:cNvPr id="4" name="テキスト ボックス 3"/>
          <p:cNvSpPr txBox="1"/>
          <p:nvPr/>
        </p:nvSpPr>
        <p:spPr>
          <a:xfrm>
            <a:off x="1257300" y="3530167"/>
            <a:ext cx="6819900" cy="2677656"/>
          </a:xfrm>
          <a:prstGeom prst="rect">
            <a:avLst/>
          </a:prstGeom>
          <a:noFill/>
        </p:spPr>
        <p:txBody>
          <a:bodyPr wrap="square" rtlCol="0">
            <a:spAutoFit/>
          </a:bodyPr>
          <a:lstStyle/>
          <a:p>
            <a:r>
              <a:rPr lang="ja-JP" altLang="en-US" sz="2800" dirty="0">
                <a:latin typeface="メイリオ" panose="020B0604030504040204" pitchFamily="50" charset="-128"/>
                <a:ea typeface="メイリオ" panose="020B0604030504040204" pitchFamily="50" charset="-128"/>
              </a:rPr>
              <a:t>あなたのクラスは</a:t>
            </a:r>
            <a:r>
              <a:rPr lang="en-US" altLang="ja-JP" sz="2800" dirty="0">
                <a:latin typeface="メイリオ" panose="020B0604030504040204" pitchFamily="50" charset="-128"/>
                <a:ea typeface="メイリオ" panose="020B0604030504040204" pitchFamily="50" charset="-128"/>
              </a:rPr>
              <a:t>40</a:t>
            </a:r>
            <a:r>
              <a:rPr lang="ja-JP" altLang="en-US" sz="2800" dirty="0">
                <a:latin typeface="メイリオ" panose="020B0604030504040204" pitchFamily="50" charset="-128"/>
                <a:ea typeface="メイリオ" panose="020B0604030504040204" pitchFamily="50" charset="-128"/>
              </a:rPr>
              <a:t>人です。</a:t>
            </a:r>
            <a:br>
              <a:rPr lang="en-US" altLang="ja-JP" sz="2800" dirty="0">
                <a:latin typeface="メイリオ" panose="020B0604030504040204" pitchFamily="50" charset="-128"/>
                <a:ea typeface="メイリオ" panose="020B0604030504040204" pitchFamily="50" charset="-128"/>
              </a:rPr>
            </a:br>
            <a:r>
              <a:rPr lang="ja-JP" altLang="en-US" sz="2800" dirty="0">
                <a:latin typeface="メイリオ" panose="020B0604030504040204" pitchFamily="50" charset="-128"/>
                <a:ea typeface="メイリオ" panose="020B0604030504040204" pitchFamily="50" charset="-128"/>
              </a:rPr>
              <a:t>そのグループに入っている人は</a:t>
            </a:r>
            <a:r>
              <a:rPr lang="en-US" altLang="ja-JP" sz="2800" dirty="0">
                <a:latin typeface="メイリオ" panose="020B0604030504040204" pitchFamily="50" charset="-128"/>
                <a:ea typeface="メイリオ" panose="020B0604030504040204" pitchFamily="50" charset="-128"/>
              </a:rPr>
              <a:t>35</a:t>
            </a:r>
            <a:r>
              <a:rPr lang="ja-JP" altLang="en-US" sz="2800" dirty="0">
                <a:latin typeface="メイリオ" panose="020B0604030504040204" pitchFamily="50" charset="-128"/>
                <a:ea typeface="メイリオ" panose="020B0604030504040204" pitchFamily="50" charset="-128"/>
              </a:rPr>
              <a:t>人です。</a:t>
            </a:r>
            <a:br>
              <a:rPr lang="en-US" altLang="ja-JP" sz="2800" dirty="0">
                <a:latin typeface="メイリオ" panose="020B0604030504040204" pitchFamily="50" charset="-128"/>
                <a:ea typeface="メイリオ" panose="020B0604030504040204" pitchFamily="50" charset="-128"/>
              </a:rPr>
            </a:br>
            <a:r>
              <a:rPr lang="ja-JP" altLang="en-US" sz="2800" dirty="0">
                <a:latin typeface="メイリオ" panose="020B0604030504040204" pitchFamily="50" charset="-128"/>
                <a:ea typeface="メイリオ" panose="020B0604030504040204" pitchFamily="50" charset="-128"/>
              </a:rPr>
              <a:t>その残りの５人のうち入りたいと思っている人もいるようです。</a:t>
            </a:r>
            <a:br>
              <a:rPr lang="en-US" altLang="ja-JP" sz="2800" dirty="0">
                <a:latin typeface="メイリオ" panose="020B0604030504040204" pitchFamily="50" charset="-128"/>
                <a:ea typeface="メイリオ" panose="020B0604030504040204" pitchFamily="50" charset="-128"/>
              </a:rPr>
            </a:br>
            <a:r>
              <a:rPr lang="ja-JP" altLang="en-US" sz="2800" dirty="0">
                <a:latin typeface="メイリオ" panose="020B0604030504040204" pitchFamily="50" charset="-128"/>
                <a:ea typeface="メイリオ" panose="020B0604030504040204" pitchFamily="50" charset="-128"/>
              </a:rPr>
              <a:t>その人を入れないことはいじめ（問題）であると思いますか？</a:t>
            </a:r>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2916807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89A4B2F1-EF75-4E98-8D34-D7EA2A4FB9F0}" type="slidenum">
              <a:rPr lang="en-US" smtClean="0"/>
              <a:pPr/>
              <a:t>8</a:t>
            </a:fld>
            <a:endParaRPr lang="en-US" dirty="0"/>
          </a:p>
        </p:txBody>
      </p:sp>
      <p:sp>
        <p:nvSpPr>
          <p:cNvPr id="5" name="タイトル 1">
            <a:extLst>
              <a:ext uri="{FF2B5EF4-FFF2-40B4-BE49-F238E27FC236}">
                <a16:creationId xmlns:a16="http://schemas.microsoft.com/office/drawing/2014/main" id="{251D1222-2F26-AA4D-A8F0-A298F9F65328}"/>
              </a:ext>
            </a:extLst>
          </p:cNvPr>
          <p:cNvSpPr txBox="1">
            <a:spLocks/>
          </p:cNvSpPr>
          <p:nvPr/>
        </p:nvSpPr>
        <p:spPr>
          <a:xfrm>
            <a:off x="906162" y="1307671"/>
            <a:ext cx="7375525" cy="1511729"/>
          </a:xfrm>
          <a:prstGeom prst="rect">
            <a:avLst/>
          </a:prstGeom>
          <a:solidFill>
            <a:schemeClr val="bg1"/>
          </a:solidFill>
          <a:ln w="31750" cap="sq">
            <a:solidFill>
              <a:schemeClr val="tx1">
                <a:lumMod val="75000"/>
                <a:lumOff val="25000"/>
              </a:schemeClr>
            </a:solidFill>
            <a:miter lim="800000"/>
          </a:ln>
        </p:spPr>
        <p:txBody>
          <a:bodyPr vert="horz" lIns="182880" tIns="180000" rIns="182880" bIns="108000" rtlCol="0" anchor="ctr">
            <a:normAutofit/>
          </a:bodyPr>
          <a:lstStyle>
            <a:lvl1pPr algn="ctr" defTabSz="914400" rtl="0" eaLnBrk="1" latinLnBrk="0" hangingPunct="1">
              <a:lnSpc>
                <a:spcPct val="90000"/>
              </a:lnSpc>
              <a:spcBef>
                <a:spcPct val="0"/>
              </a:spcBef>
              <a:buNone/>
              <a:defRPr kumimoji="1" sz="2600" kern="1200" cap="all" spc="200" baseline="0">
                <a:solidFill>
                  <a:schemeClr val="tx1">
                    <a:lumMod val="85000"/>
                    <a:lumOff val="15000"/>
                  </a:schemeClr>
                </a:solidFill>
                <a:latin typeface="+mj-lt"/>
                <a:ea typeface="+mj-ea"/>
                <a:cs typeface="+mj-cs"/>
              </a:defRPr>
            </a:lvl1pPr>
          </a:lstStyle>
          <a:p>
            <a:r>
              <a:rPr lang="ja-JP" altLang="en-US" sz="3600" dirty="0"/>
              <a:t>グループの人数の違い</a:t>
            </a:r>
            <a:r>
              <a:rPr lang="ja-JP" altLang="en-US" sz="3600" dirty="0">
                <a:latin typeface="+mj-ea"/>
              </a:rPr>
              <a:t>２</a:t>
            </a:r>
          </a:p>
        </p:txBody>
      </p:sp>
      <p:sp>
        <p:nvSpPr>
          <p:cNvPr id="6" name="テキスト ボックス 5"/>
          <p:cNvSpPr txBox="1"/>
          <p:nvPr/>
        </p:nvSpPr>
        <p:spPr>
          <a:xfrm>
            <a:off x="1413818" y="3596070"/>
            <a:ext cx="6552170" cy="1815882"/>
          </a:xfrm>
          <a:prstGeom prst="rect">
            <a:avLst/>
          </a:prstGeom>
          <a:noFill/>
        </p:spPr>
        <p:txBody>
          <a:bodyPr wrap="square" rtlCol="0">
            <a:spAutoFit/>
          </a:bodyPr>
          <a:lstStyle/>
          <a:p>
            <a:r>
              <a:rPr lang="ja-JP" altLang="en-US" sz="2800" dirty="0">
                <a:latin typeface="メイリオ" panose="020B0604030504040204" pitchFamily="50" charset="-128"/>
                <a:ea typeface="メイリオ" panose="020B0604030504040204" pitchFamily="50" charset="-128"/>
              </a:rPr>
              <a:t>先ほどのクラスにおいて、</a:t>
            </a:r>
            <a:r>
              <a:rPr lang="ja-JP" altLang="ja-JP" sz="2800" dirty="0">
                <a:latin typeface="メイリオ" panose="020B0604030504040204" pitchFamily="50" charset="-128"/>
                <a:ea typeface="メイリオ" panose="020B0604030504040204" pitchFamily="50" charset="-128"/>
              </a:rPr>
              <a:t>グループの人数が</a:t>
            </a:r>
            <a:r>
              <a:rPr lang="en-US" altLang="ja-JP" sz="2800" dirty="0">
                <a:latin typeface="メイリオ" panose="020B0604030504040204" pitchFamily="50" charset="-128"/>
                <a:ea typeface="メイリオ" panose="020B0604030504040204" pitchFamily="50" charset="-128"/>
              </a:rPr>
              <a:t>20</a:t>
            </a:r>
            <a:r>
              <a:rPr lang="ja-JP" altLang="ja-JP" sz="2800" dirty="0">
                <a:latin typeface="メイリオ" panose="020B0604030504040204" pitchFamily="50" charset="-128"/>
                <a:ea typeface="メイリオ" panose="020B0604030504040204" pitchFamily="50" charset="-128"/>
              </a:rPr>
              <a:t>人であり</a:t>
            </a:r>
            <a:r>
              <a:rPr lang="ja-JP" altLang="en-US" sz="2800" dirty="0">
                <a:latin typeface="メイリオ" panose="020B0604030504040204" pitchFamily="50" charset="-128"/>
                <a:ea typeface="メイリオ" panose="020B0604030504040204" pitchFamily="50" charset="-128"/>
              </a:rPr>
              <a:t>、</a:t>
            </a:r>
            <a:r>
              <a:rPr lang="ja-JP" altLang="ja-JP" sz="2800" dirty="0">
                <a:latin typeface="メイリオ" panose="020B0604030504040204" pitchFamily="50" charset="-128"/>
                <a:ea typeface="メイリオ" panose="020B0604030504040204" pitchFamily="50" charset="-128"/>
              </a:rPr>
              <a:t>そこに入りたい人を</a:t>
            </a:r>
            <a:r>
              <a:rPr lang="ja-JP" altLang="en-US" sz="2800" dirty="0">
                <a:latin typeface="メイリオ" panose="020B0604030504040204" pitchFamily="50" charset="-128"/>
                <a:ea typeface="メイリオ" panose="020B0604030504040204" pitchFamily="50" charset="-128"/>
              </a:rPr>
              <a:t>入れない</a:t>
            </a:r>
            <a:r>
              <a:rPr lang="ja-JP" altLang="ja-JP" sz="2800" dirty="0">
                <a:latin typeface="メイリオ" panose="020B0604030504040204" pitchFamily="50" charset="-128"/>
                <a:ea typeface="メイリオ" panose="020B0604030504040204" pitchFamily="50" charset="-128"/>
              </a:rPr>
              <a:t>ことはいじめ</a:t>
            </a:r>
            <a:r>
              <a:rPr lang="ja-JP" altLang="en-US" sz="2800" dirty="0">
                <a:latin typeface="メイリオ" panose="020B0604030504040204" pitchFamily="50" charset="-128"/>
                <a:ea typeface="メイリオ" panose="020B0604030504040204" pitchFamily="50" charset="-128"/>
              </a:rPr>
              <a:t>（問題）</a:t>
            </a:r>
            <a:r>
              <a:rPr lang="ja-JP" altLang="ja-JP" sz="2800" dirty="0">
                <a:latin typeface="メイリオ" panose="020B0604030504040204" pitchFamily="50" charset="-128"/>
                <a:ea typeface="メイリオ" panose="020B0604030504040204" pitchFamily="50" charset="-128"/>
              </a:rPr>
              <a:t>と</a:t>
            </a:r>
            <a:r>
              <a:rPr lang="ja-JP" altLang="en-US" sz="2800" dirty="0">
                <a:latin typeface="メイリオ" panose="020B0604030504040204" pitchFamily="50" charset="-128"/>
                <a:ea typeface="メイリオ" panose="020B0604030504040204" pitchFamily="50" charset="-128"/>
              </a:rPr>
              <a:t>言えるでしょうか</a:t>
            </a:r>
            <a:r>
              <a:rPr lang="ja-JP" altLang="ja-JP" sz="2800" dirty="0">
                <a:latin typeface="メイリオ" panose="020B0604030504040204" pitchFamily="50" charset="-128"/>
                <a:ea typeface="メイリオ" panose="020B0604030504040204" pitchFamily="50" charset="-128"/>
              </a:rPr>
              <a:t>？</a:t>
            </a:r>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57831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89A4B2F1-EF75-4E98-8D34-D7EA2A4FB9F0}" type="slidenum">
              <a:rPr lang="en-US" smtClean="0"/>
              <a:pPr/>
              <a:t>9</a:t>
            </a:fld>
            <a:endParaRPr lang="en-US" dirty="0"/>
          </a:p>
        </p:txBody>
      </p:sp>
      <p:sp>
        <p:nvSpPr>
          <p:cNvPr id="3" name="タイトル 1">
            <a:extLst>
              <a:ext uri="{FF2B5EF4-FFF2-40B4-BE49-F238E27FC236}">
                <a16:creationId xmlns:a16="http://schemas.microsoft.com/office/drawing/2014/main" id="{251D1222-2F26-AA4D-A8F0-A298F9F65328}"/>
              </a:ext>
            </a:extLst>
          </p:cNvPr>
          <p:cNvSpPr txBox="1">
            <a:spLocks/>
          </p:cNvSpPr>
          <p:nvPr/>
        </p:nvSpPr>
        <p:spPr>
          <a:xfrm>
            <a:off x="906162" y="1307671"/>
            <a:ext cx="7375525" cy="1511729"/>
          </a:xfrm>
          <a:prstGeom prst="rect">
            <a:avLst/>
          </a:prstGeom>
          <a:solidFill>
            <a:schemeClr val="bg1"/>
          </a:solidFill>
          <a:ln w="31750" cap="sq">
            <a:solidFill>
              <a:schemeClr val="tx1">
                <a:lumMod val="75000"/>
                <a:lumOff val="25000"/>
              </a:schemeClr>
            </a:solidFill>
            <a:miter lim="800000"/>
          </a:ln>
        </p:spPr>
        <p:txBody>
          <a:bodyPr vert="horz" lIns="182880" tIns="180000" rIns="182880" bIns="108000" rtlCol="0" anchor="ctr">
            <a:normAutofit/>
          </a:bodyPr>
          <a:lstStyle>
            <a:lvl1pPr algn="ctr" defTabSz="914400" rtl="0" eaLnBrk="1" latinLnBrk="0" hangingPunct="1">
              <a:lnSpc>
                <a:spcPct val="90000"/>
              </a:lnSpc>
              <a:spcBef>
                <a:spcPct val="0"/>
              </a:spcBef>
              <a:buNone/>
              <a:defRPr kumimoji="1" sz="2600" kern="1200" cap="all" spc="200" baseline="0">
                <a:solidFill>
                  <a:schemeClr val="tx1">
                    <a:lumMod val="85000"/>
                    <a:lumOff val="15000"/>
                  </a:schemeClr>
                </a:solidFill>
                <a:latin typeface="+mj-lt"/>
                <a:ea typeface="+mj-ea"/>
                <a:cs typeface="+mj-cs"/>
              </a:defRPr>
            </a:lvl1pPr>
          </a:lstStyle>
          <a:p>
            <a:r>
              <a:rPr lang="ja-JP" altLang="en-US" sz="3600" dirty="0"/>
              <a:t>クラスのグループに</a:t>
            </a:r>
            <a:br>
              <a:rPr lang="en-US" altLang="ja-JP" sz="3600" dirty="0"/>
            </a:br>
            <a:r>
              <a:rPr lang="ja-JP" altLang="en-US" sz="3600" dirty="0"/>
              <a:t>入れなかったために</a:t>
            </a:r>
          </a:p>
        </p:txBody>
      </p:sp>
      <p:sp>
        <p:nvSpPr>
          <p:cNvPr id="4" name="テキスト ボックス 3"/>
          <p:cNvSpPr txBox="1"/>
          <p:nvPr/>
        </p:nvSpPr>
        <p:spPr>
          <a:xfrm>
            <a:off x="1107773" y="3382064"/>
            <a:ext cx="7034213" cy="3108543"/>
          </a:xfrm>
          <a:prstGeom prst="rect">
            <a:avLst/>
          </a:prstGeom>
          <a:noFill/>
        </p:spPr>
        <p:txBody>
          <a:bodyPr wrap="square" rtlCol="0">
            <a:spAutoFit/>
          </a:bodyPr>
          <a:lstStyle/>
          <a:p>
            <a:r>
              <a:rPr lang="ja-JP" altLang="en-US" sz="2800" b="1" dirty="0">
                <a:latin typeface="メイリオ" panose="020B0604030504040204" pitchFamily="50" charset="-128"/>
                <a:ea typeface="メイリオ" panose="020B0604030504040204" pitchFamily="50" charset="-128"/>
              </a:rPr>
              <a:t>あなたは入りたかったけれど入れなかったクラスのグループの中で</a:t>
            </a:r>
            <a:br>
              <a:rPr lang="en-US" altLang="ja-JP" sz="2800" dirty="0">
                <a:latin typeface="メイリオ" panose="020B0604030504040204" pitchFamily="50" charset="-128"/>
                <a:ea typeface="メイリオ" panose="020B0604030504040204" pitchFamily="50" charset="-128"/>
              </a:rPr>
            </a:br>
            <a:r>
              <a:rPr lang="ja-JP" altLang="en-US" sz="2800" dirty="0">
                <a:latin typeface="メイリオ" panose="020B0604030504040204" pitchFamily="50" charset="-128"/>
                <a:ea typeface="メイリオ" panose="020B0604030504040204" pitchFamily="50" charset="-128"/>
              </a:rPr>
              <a:t>卒業式で先生に向けて寄せ書きをしようと話が出ていたそうです。</a:t>
            </a:r>
            <a:br>
              <a:rPr lang="en-US" altLang="ja-JP" sz="2800" dirty="0">
                <a:latin typeface="メイリオ" panose="020B0604030504040204" pitchFamily="50" charset="-128"/>
                <a:ea typeface="メイリオ" panose="020B0604030504040204" pitchFamily="50" charset="-128"/>
              </a:rPr>
            </a:br>
            <a:r>
              <a:rPr lang="ja-JP" altLang="en-US" sz="2800" dirty="0">
                <a:latin typeface="メイリオ" panose="020B0604030504040204" pitchFamily="50" charset="-128"/>
                <a:ea typeface="メイリオ" panose="020B0604030504040204" pitchFamily="50" charset="-128"/>
              </a:rPr>
              <a:t>それを知らないあなたは、それを書くことができずに終わりました。</a:t>
            </a:r>
          </a:p>
          <a:p>
            <a:r>
              <a:rPr lang="ja-JP" altLang="en-US" sz="2800" dirty="0">
                <a:latin typeface="メイリオ" panose="020B0604030504040204" pitchFamily="50" charset="-128"/>
                <a:ea typeface="メイリオ" panose="020B0604030504040204" pitchFamily="50" charset="-128"/>
              </a:rPr>
              <a:t>これは問題はあると考えますか？</a:t>
            </a:r>
          </a:p>
        </p:txBody>
      </p:sp>
    </p:spTree>
    <p:extLst>
      <p:ext uri="{BB962C8B-B14F-4D97-AF65-F5344CB8AC3E}">
        <p14:creationId xmlns:p14="http://schemas.microsoft.com/office/powerpoint/2010/main" val="1515730218"/>
      </p:ext>
    </p:extLst>
  </p:cSld>
  <p:clrMapOvr>
    <a:masterClrMapping/>
  </p:clrMapOvr>
</p:sld>
</file>

<file path=ppt/theme/theme1.xml><?xml version="1.0" encoding="utf-8"?>
<a:theme xmlns:a="http://schemas.openxmlformats.org/drawingml/2006/main" name="パーセル">
  <a:themeElements>
    <a:clrScheme name="パーセル">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パーセル">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パーセル">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71C241A9-A460-4AD1-916F-25308628A5BC}"/>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413</TotalTime>
  <Words>290</Words>
  <Application>Microsoft Office PowerPoint</Application>
  <PresentationFormat>画面に合わせる (4:3)</PresentationFormat>
  <Paragraphs>52</Paragraphs>
  <Slides>14</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14</vt:i4>
      </vt:variant>
    </vt:vector>
  </HeadingPairs>
  <TitlesOfParts>
    <vt:vector size="20" baseType="lpstr">
      <vt:lpstr>HGｺﾞｼｯｸE</vt:lpstr>
      <vt:lpstr>メイリオ</vt:lpstr>
      <vt:lpstr>游ゴシック</vt:lpstr>
      <vt:lpstr>Arial</vt:lpstr>
      <vt:lpstr>Gill Sans MT</vt:lpstr>
      <vt:lpstr>パーセル</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SNSの友達について考えよう</dc:title>
  <dc:creator>今度 珠美</dc:creator>
  <cp:lastModifiedBy>大戸 英樹</cp:lastModifiedBy>
  <cp:revision>76</cp:revision>
  <dcterms:created xsi:type="dcterms:W3CDTF">2019-05-13T07:34:37Z</dcterms:created>
  <dcterms:modified xsi:type="dcterms:W3CDTF">2019-10-30T08:47:00Z</dcterms:modified>
</cp:coreProperties>
</file>